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365" r:id="rId8"/>
    <p:sldId id="362" r:id="rId9"/>
    <p:sldId id="363" r:id="rId10"/>
    <p:sldId id="364" r:id="rId11"/>
    <p:sldId id="265" r:id="rId12"/>
    <p:sldId id="276" r:id="rId13"/>
    <p:sldId id="368" r:id="rId14"/>
    <p:sldId id="366" r:id="rId15"/>
    <p:sldId id="367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70" r:id="rId24"/>
    <p:sldId id="372" r:id="rId25"/>
    <p:sldId id="371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7" r:id="rId75"/>
    <p:sldId id="338" r:id="rId76"/>
    <p:sldId id="339" r:id="rId77"/>
    <p:sldId id="340" r:id="rId78"/>
    <p:sldId id="341" r:id="rId79"/>
    <p:sldId id="373" r:id="rId80"/>
    <p:sldId id="342" r:id="rId81"/>
    <p:sldId id="374" r:id="rId82"/>
    <p:sldId id="375" r:id="rId83"/>
    <p:sldId id="343" r:id="rId84"/>
    <p:sldId id="344" r:id="rId85"/>
    <p:sldId id="345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5795" y="46386"/>
            <a:ext cx="885240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D266BC-A041-49A8-AFF9-B8986CA04A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2730" cy="579755"/>
          </a:xfrm>
          <a:custGeom>
            <a:avLst/>
            <a:gdLst/>
            <a:ahLst/>
            <a:cxnLst/>
            <a:rect l="l" t="t" r="r" b="b"/>
            <a:pathLst>
              <a:path w="9142730" h="579755">
                <a:moveTo>
                  <a:pt x="0" y="579437"/>
                </a:moveTo>
                <a:lnTo>
                  <a:pt x="9142412" y="579437"/>
                </a:lnTo>
                <a:lnTo>
                  <a:pt x="9142412" y="0"/>
                </a:lnTo>
                <a:lnTo>
                  <a:pt x="0" y="0"/>
                </a:lnTo>
                <a:lnTo>
                  <a:pt x="0" y="579437"/>
                </a:lnTo>
                <a:close/>
              </a:path>
            </a:pathLst>
          </a:custGeom>
          <a:solidFill>
            <a:srgbClr val="932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939" y="43846"/>
            <a:ext cx="8834120" cy="100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2364" y="1168718"/>
            <a:ext cx="8399271" cy="409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593999"/>
            <a:ext cx="1642745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78571" y="6596084"/>
            <a:ext cx="8947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88.jpe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05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0" Type="http://schemas.openxmlformats.org/officeDocument/2006/relationships/image" Target="../media/image103.pn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0025" y="277875"/>
            <a:ext cx="4336135" cy="462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140" y="78740"/>
            <a:ext cx="4569460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7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Oscillations</a:t>
            </a:r>
            <a:endParaRPr sz="7000">
              <a:solidFill>
                <a:schemeClr val="tx2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Acceleration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dirty="0" smtClean="0"/>
              <a:t>The force described by Hooke’s Law is the net force in Newton’s Second Law</a:t>
            </a:r>
          </a:p>
          <a:p>
            <a:pPr eaLnBrk="1" hangingPunct="1"/>
            <a:endParaRPr lang="en-US" altLang="en-US" sz="2600" dirty="0" smtClean="0"/>
          </a:p>
          <a:p>
            <a:pPr eaLnBrk="1" hangingPunct="1"/>
            <a:endParaRPr lang="en-US" altLang="en-US" sz="2600" dirty="0" smtClean="0"/>
          </a:p>
          <a:p>
            <a:pPr eaLnBrk="1" hangingPunct="1"/>
            <a:endParaRPr lang="en-US" altLang="en-US" sz="2600" dirty="0" smtClean="0"/>
          </a:p>
          <a:p>
            <a:pPr eaLnBrk="1" hangingPunct="1"/>
            <a:endParaRPr lang="en-US" altLang="en-US" sz="2600" dirty="0" smtClean="0"/>
          </a:p>
          <a:p>
            <a:pPr eaLnBrk="1" hangingPunct="1"/>
            <a:endParaRPr lang="en-US" altLang="en-US" sz="2600" dirty="0" smtClean="0"/>
          </a:p>
          <a:p>
            <a:pPr eaLnBrk="1" hangingPunct="1"/>
            <a:r>
              <a:rPr lang="en-US" altLang="en-US" sz="2600" dirty="0" smtClean="0"/>
              <a:t>The acceleration is </a:t>
            </a:r>
            <a:r>
              <a:rPr lang="en-US" altLang="en-US" sz="2600" b="1" i="1" dirty="0" smtClean="0"/>
              <a:t>not</a:t>
            </a:r>
            <a:r>
              <a:rPr lang="en-US" altLang="en-US" sz="2600" dirty="0" smtClean="0"/>
              <a:t> constant</a:t>
            </a:r>
          </a:p>
          <a:p>
            <a:pPr lvl="1" eaLnBrk="1" hangingPunct="1"/>
            <a:r>
              <a:rPr lang="en-US" altLang="en-US" sz="2200" dirty="0" smtClean="0"/>
              <a:t>Therefore, the kinematic equations cannot be applied</a:t>
            </a:r>
          </a:p>
          <a:p>
            <a:pPr eaLnBrk="1" hangingPunct="1"/>
            <a:endParaRPr lang="en-US" altLang="en-US" sz="2600" dirty="0" smtClean="0"/>
          </a:p>
          <a:p>
            <a:pPr eaLnBrk="1" hangingPunct="1"/>
            <a:endParaRPr lang="en-US" altLang="en-US" sz="2600" dirty="0" smtClean="0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3810000" y="1752600"/>
          <a:ext cx="2506663" cy="2336800"/>
        </p:xfrm>
        <a:graphic>
          <a:graphicData uri="http://schemas.openxmlformats.org/presentationml/2006/ole">
            <p:oleObj spid="_x0000_s1026" name="Equation" r:id="rId3" imgW="939800" imgH="8763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92503"/>
            <a:ext cx="6070600" cy="4216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“sinusoidal” function of </a:t>
            </a:r>
            <a:r>
              <a:rPr sz="3200" i="1" dirty="0">
                <a:latin typeface="Times New Roman"/>
                <a:cs typeface="Times New Roman"/>
              </a:rPr>
              <a:t>x </a:t>
            </a:r>
            <a:r>
              <a:rPr sz="3200" dirty="0">
                <a:latin typeface="Arial"/>
                <a:cs typeface="Arial"/>
              </a:rPr>
              <a:t>can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be  </a:t>
            </a:r>
            <a:r>
              <a:rPr sz="3200" spc="-5" dirty="0">
                <a:latin typeface="Arial"/>
                <a:cs typeface="Arial"/>
              </a:rPr>
              <a:t>represented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50">
              <a:latin typeface="Times New Roman"/>
              <a:cs typeface="Times New Roman"/>
            </a:endParaRPr>
          </a:p>
          <a:p>
            <a:pPr marL="565785" indent="-553720">
              <a:lnSpc>
                <a:spcPct val="100000"/>
              </a:lnSpc>
              <a:buFont typeface="Arial"/>
              <a:buAutoNum type="alphaUcPeriod"/>
              <a:tabLst>
                <a:tab pos="565785" algn="l"/>
                <a:tab pos="566420" algn="l"/>
              </a:tabLst>
            </a:pPr>
            <a:r>
              <a:rPr sz="2600" spc="-5" dirty="0">
                <a:latin typeface="Times New Roman"/>
                <a:cs typeface="Times New Roman"/>
              </a:rPr>
              <a:t>cos(</a:t>
            </a:r>
            <a:r>
              <a:rPr sz="2600" i="1" spc="-5" dirty="0">
                <a:latin typeface="Times New Roman"/>
                <a:cs typeface="Times New Roman"/>
              </a:rPr>
              <a:t>x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565785" indent="-55372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565785" algn="l"/>
                <a:tab pos="566420" algn="l"/>
              </a:tabLst>
            </a:pPr>
            <a:r>
              <a:rPr sz="2600" spc="-5" dirty="0">
                <a:latin typeface="Times New Roman"/>
                <a:cs typeface="Times New Roman"/>
              </a:rPr>
              <a:t>sin(</a:t>
            </a:r>
            <a:r>
              <a:rPr sz="2600" i="1" spc="-5" dirty="0">
                <a:latin typeface="Times New Roman"/>
                <a:cs typeface="Times New Roman"/>
              </a:rPr>
              <a:t>x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565785" indent="-5537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565785" algn="l"/>
                <a:tab pos="566420" algn="l"/>
              </a:tabLst>
            </a:pPr>
            <a:r>
              <a:rPr sz="2600" spc="-5" dirty="0">
                <a:latin typeface="Times New Roman"/>
                <a:cs typeface="Times New Roman"/>
              </a:rPr>
              <a:t>tan(</a:t>
            </a:r>
            <a:r>
              <a:rPr sz="2600" i="1" spc="-5" dirty="0">
                <a:latin typeface="Times New Roman"/>
                <a:cs typeface="Times New Roman"/>
              </a:rPr>
              <a:t>x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565785" indent="-553720">
              <a:lnSpc>
                <a:spcPct val="100000"/>
              </a:lnSpc>
              <a:spcBef>
                <a:spcPts val="1260"/>
              </a:spcBef>
              <a:buAutoNum type="alphaUcPeriod"/>
              <a:tabLst>
                <a:tab pos="565785" algn="l"/>
                <a:tab pos="566420" algn="l"/>
              </a:tabLst>
            </a:pPr>
            <a:r>
              <a:rPr sz="2600" dirty="0">
                <a:latin typeface="Arial"/>
                <a:cs typeface="Arial"/>
              </a:rPr>
              <a:t>Either A or</a:t>
            </a:r>
            <a:r>
              <a:rPr sz="2600" spc="-3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B.</a:t>
            </a:r>
            <a:endParaRPr sz="2600">
              <a:latin typeface="Arial"/>
              <a:cs typeface="Arial"/>
            </a:endParaRPr>
          </a:p>
          <a:p>
            <a:pPr marL="565785" indent="-553720">
              <a:lnSpc>
                <a:spcPct val="100000"/>
              </a:lnSpc>
              <a:spcBef>
                <a:spcPts val="1250"/>
              </a:spcBef>
              <a:buAutoNum type="alphaUcPeriod"/>
              <a:tabLst>
                <a:tab pos="565785" algn="l"/>
                <a:tab pos="566420" algn="l"/>
              </a:tabLst>
            </a:pPr>
            <a:r>
              <a:rPr sz="2600" dirty="0">
                <a:latin typeface="Arial"/>
                <a:cs typeface="Arial"/>
              </a:rPr>
              <a:t>Either A, B or</a:t>
            </a:r>
            <a:r>
              <a:rPr sz="2600" spc="-1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11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41751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Reading Question</a:t>
            </a:r>
            <a:r>
              <a:rPr spc="-114" dirty="0"/>
              <a:t> </a:t>
            </a:r>
            <a:r>
              <a:rPr spc="-5" dirty="0"/>
              <a:t>15.1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0537" y="5151373"/>
            <a:ext cx="3471830" cy="855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51149"/>
            <a:ext cx="32518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Oscillatory</a:t>
            </a:r>
            <a:r>
              <a:rPr spc="-70" dirty="0"/>
              <a:t> </a:t>
            </a:r>
            <a:r>
              <a:rPr spc="-5" dirty="0"/>
              <a:t>Motion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902" y="1065276"/>
            <a:ext cx="8771890" cy="5379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265" marR="4483100" indent="-317500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600" dirty="0">
                <a:latin typeface="Arial"/>
                <a:cs typeface="Arial"/>
              </a:rPr>
              <a:t>Objects that undergo a  repetitive motion </a:t>
            </a:r>
            <a:r>
              <a:rPr sz="2600" spc="5" dirty="0">
                <a:latin typeface="Arial"/>
                <a:cs typeface="Arial"/>
              </a:rPr>
              <a:t>back and  </a:t>
            </a:r>
            <a:r>
              <a:rPr sz="2600" spc="-5" dirty="0">
                <a:latin typeface="Arial"/>
                <a:cs typeface="Arial"/>
              </a:rPr>
              <a:t>forth </a:t>
            </a:r>
            <a:r>
              <a:rPr sz="2600" dirty="0">
                <a:latin typeface="Arial"/>
                <a:cs typeface="Arial"/>
              </a:rPr>
              <a:t>around an equilibrium  position are called  </a:t>
            </a:r>
            <a:r>
              <a:rPr sz="2600" b="1" dirty="0">
                <a:latin typeface="Arial"/>
                <a:cs typeface="Arial"/>
              </a:rPr>
              <a:t>oscillators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42265" marR="4175125" indent="-317500">
              <a:lnSpc>
                <a:spcPct val="99800"/>
              </a:lnSpc>
              <a:spcBef>
                <a:spcPts val="1205"/>
              </a:spcBef>
              <a:buClr>
                <a:srgbClr val="932F71"/>
              </a:buClr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time to </a:t>
            </a:r>
            <a:r>
              <a:rPr sz="2600" dirty="0">
                <a:latin typeface="Arial"/>
                <a:cs typeface="Arial"/>
              </a:rPr>
              <a:t>complete </a:t>
            </a:r>
            <a:r>
              <a:rPr sz="2600" spc="5" dirty="0">
                <a:latin typeface="Arial"/>
                <a:cs typeface="Arial"/>
              </a:rPr>
              <a:t>one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full  </a:t>
            </a:r>
            <a:r>
              <a:rPr sz="2600" dirty="0">
                <a:latin typeface="Arial"/>
                <a:cs typeface="Arial"/>
              </a:rPr>
              <a:t>cycle, or </a:t>
            </a:r>
            <a:r>
              <a:rPr sz="2600" spc="5" dirty="0">
                <a:latin typeface="Arial"/>
                <a:cs typeface="Arial"/>
              </a:rPr>
              <a:t>one </a:t>
            </a:r>
            <a:r>
              <a:rPr sz="2600" dirty="0">
                <a:latin typeface="Arial"/>
                <a:cs typeface="Arial"/>
              </a:rPr>
              <a:t>oscillation,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called the </a:t>
            </a:r>
            <a:r>
              <a:rPr sz="2600" b="1" dirty="0">
                <a:latin typeface="Arial"/>
                <a:cs typeface="Arial"/>
              </a:rPr>
              <a:t>period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42265" indent="-317500">
              <a:lnSpc>
                <a:spcPts val="3115"/>
              </a:lnSpc>
              <a:spcBef>
                <a:spcPts val="575"/>
              </a:spcBef>
              <a:buClr>
                <a:srgbClr val="932F71"/>
              </a:buClr>
              <a:buFont typeface="Wingdings"/>
              <a:buChar char=""/>
              <a:tabLst>
                <a:tab pos="342265" algn="l"/>
                <a:tab pos="342900" algn="l"/>
              </a:tabLst>
            </a:pPr>
            <a:r>
              <a:rPr sz="2600" spc="5" dirty="0">
                <a:latin typeface="Arial"/>
                <a:cs typeface="Arial"/>
              </a:rPr>
              <a:t>The number </a:t>
            </a:r>
            <a:r>
              <a:rPr sz="2600" dirty="0">
                <a:latin typeface="Arial"/>
                <a:cs typeface="Arial"/>
              </a:rPr>
              <a:t>of cycles </a:t>
            </a:r>
            <a:r>
              <a:rPr sz="2600" spc="5" dirty="0">
                <a:latin typeface="Arial"/>
                <a:cs typeface="Arial"/>
              </a:rPr>
              <a:t>per second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called the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frequency</a:t>
            </a:r>
            <a:endParaRPr sz="2600">
              <a:latin typeface="Arial"/>
              <a:cs typeface="Arial"/>
            </a:endParaRPr>
          </a:p>
          <a:p>
            <a:pPr marL="342265">
              <a:lnSpc>
                <a:spcPts val="3115"/>
              </a:lnSpc>
            </a:pPr>
            <a:r>
              <a:rPr sz="2600" i="1" spc="-5" dirty="0">
                <a:latin typeface="Times New Roman"/>
                <a:cs typeface="Times New Roman"/>
              </a:rPr>
              <a:t>f</a:t>
            </a:r>
            <a:r>
              <a:rPr sz="2600" spc="-5" dirty="0">
                <a:latin typeface="Arial"/>
                <a:cs typeface="Arial"/>
              </a:rPr>
              <a:t>, </a:t>
            </a:r>
            <a:r>
              <a:rPr sz="2600" dirty="0">
                <a:latin typeface="Arial"/>
                <a:cs typeface="Arial"/>
              </a:rPr>
              <a:t>measured </a:t>
            </a:r>
            <a:r>
              <a:rPr sz="2600" spc="-5" dirty="0">
                <a:latin typeface="Arial"/>
                <a:cs typeface="Arial"/>
              </a:rPr>
              <a:t>in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Hz</a:t>
            </a:r>
            <a:r>
              <a:rPr sz="2600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2647950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1 Hz = 1 </a:t>
            </a:r>
            <a:r>
              <a:rPr sz="2600" spc="-5" dirty="0">
                <a:latin typeface="Times New Roman"/>
                <a:cs typeface="Times New Roman"/>
              </a:rPr>
              <a:t>cycle </a:t>
            </a:r>
            <a:r>
              <a:rPr sz="2600" dirty="0">
                <a:latin typeface="Times New Roman"/>
                <a:cs typeface="Times New Roman"/>
              </a:rPr>
              <a:t>per second = 1</a:t>
            </a:r>
            <a:r>
              <a:rPr sz="2600" spc="-11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Times New Roman"/>
                <a:cs typeface="Times New Roman"/>
              </a:rPr>
              <a:t>s</a:t>
            </a:r>
            <a:r>
              <a:rPr sz="2550" spc="15" baseline="26143" dirty="0">
                <a:latin typeface="Times New Roman"/>
                <a:cs typeface="Times New Roman"/>
              </a:rPr>
              <a:t>–1</a:t>
            </a:r>
            <a:endParaRPr sz="2550" baseline="2614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3922" y="757941"/>
            <a:ext cx="3640555" cy="3579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1981200"/>
            <a:ext cx="89916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0503"/>
          <a:stretch>
            <a:fillRect/>
          </a:stretch>
        </p:blipFill>
        <p:spPr bwMode="auto">
          <a:xfrm>
            <a:off x="1219200" y="990600"/>
            <a:ext cx="6234112" cy="519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34004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590800"/>
            <a:ext cx="3819525" cy="205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444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Harmonic</a:t>
            </a:r>
            <a:r>
              <a:rPr spc="-70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39" y="1166876"/>
            <a:ext cx="5243830" cy="525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2920" indent="-317500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top image </a:t>
            </a:r>
            <a:r>
              <a:rPr sz="2600" spc="5" dirty="0">
                <a:latin typeface="Arial"/>
                <a:cs typeface="Arial"/>
              </a:rPr>
              <a:t>shows</a:t>
            </a:r>
            <a:r>
              <a:rPr sz="2600" spc="-11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position  versus </a:t>
            </a:r>
            <a:r>
              <a:rPr sz="2600" spc="-5" dirty="0">
                <a:latin typeface="Arial"/>
                <a:cs typeface="Arial"/>
              </a:rPr>
              <a:t>time for </a:t>
            </a:r>
            <a:r>
              <a:rPr sz="2600" dirty="0">
                <a:latin typeface="Arial"/>
                <a:cs typeface="Arial"/>
              </a:rPr>
              <a:t>an object  undergoing simple harmonic  motion.</a:t>
            </a:r>
            <a:endParaRPr sz="2600">
              <a:latin typeface="Arial"/>
              <a:cs typeface="Arial"/>
            </a:endParaRPr>
          </a:p>
          <a:p>
            <a:pPr marL="354965" marR="30480" indent="-317500">
              <a:lnSpc>
                <a:spcPct val="100000"/>
              </a:lnSpc>
              <a:spcBef>
                <a:spcPts val="124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bottom image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the  velocity versus </a:t>
            </a:r>
            <a:r>
              <a:rPr sz="2600" spc="-5" dirty="0">
                <a:latin typeface="Arial"/>
                <a:cs typeface="Arial"/>
              </a:rPr>
              <a:t>time </a:t>
            </a:r>
            <a:r>
              <a:rPr sz="2600" dirty="0">
                <a:latin typeface="Arial"/>
                <a:cs typeface="Arial"/>
              </a:rPr>
              <a:t>graph </a:t>
            </a:r>
            <a:r>
              <a:rPr sz="2600" spc="-5" dirty="0">
                <a:latin typeface="Arial"/>
                <a:cs typeface="Arial"/>
              </a:rPr>
              <a:t>for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  same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object.</a:t>
            </a:r>
            <a:endParaRPr sz="2600">
              <a:latin typeface="Arial"/>
              <a:cs typeface="Arial"/>
            </a:endParaRPr>
          </a:p>
          <a:p>
            <a:pPr marL="354965" marR="248285" indent="-317500">
              <a:lnSpc>
                <a:spcPct val="100000"/>
              </a:lnSpc>
              <a:spcBef>
                <a:spcPts val="1250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velocity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zero at 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times  when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600" dirty="0">
                <a:latin typeface="MS PGothic"/>
                <a:cs typeface="MS PGothic"/>
              </a:rPr>
              <a:t>± </a:t>
            </a:r>
            <a:r>
              <a:rPr sz="2600" i="1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Arial"/>
                <a:cs typeface="Arial"/>
              </a:rPr>
              <a:t>; these are the  </a:t>
            </a:r>
            <a:r>
              <a:rPr sz="2600" i="1" dirty="0">
                <a:latin typeface="Arial"/>
                <a:cs typeface="Arial"/>
              </a:rPr>
              <a:t>turning points </a:t>
            </a:r>
            <a:r>
              <a:rPr sz="2600" dirty="0">
                <a:latin typeface="Arial"/>
                <a:cs typeface="Arial"/>
              </a:rPr>
              <a:t>of the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motion.</a:t>
            </a:r>
            <a:endParaRPr sz="2600">
              <a:latin typeface="Arial"/>
              <a:cs typeface="Arial"/>
            </a:endParaRPr>
          </a:p>
          <a:p>
            <a:pPr marL="354965" marR="163195" indent="-317500">
              <a:lnSpc>
                <a:spcPct val="100000"/>
              </a:lnSpc>
              <a:spcBef>
                <a:spcPts val="123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maximum </a:t>
            </a:r>
            <a:r>
              <a:rPr sz="2600" spc="5" dirty="0">
                <a:latin typeface="Arial"/>
                <a:cs typeface="Arial"/>
              </a:rPr>
              <a:t>speed </a:t>
            </a:r>
            <a:r>
              <a:rPr sz="2600" i="1" spc="5" dirty="0">
                <a:latin typeface="Times New Roman"/>
                <a:cs typeface="Times New Roman"/>
              </a:rPr>
              <a:t>v</a:t>
            </a:r>
            <a:r>
              <a:rPr sz="2550" spc="7" baseline="-21241" dirty="0">
                <a:latin typeface="Times New Roman"/>
                <a:cs typeface="Times New Roman"/>
              </a:rPr>
              <a:t>max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reached at the </a:t>
            </a:r>
            <a:r>
              <a:rPr sz="2600" spc="-5" dirty="0">
                <a:latin typeface="Arial"/>
                <a:cs typeface="Arial"/>
              </a:rPr>
              <a:t>times </a:t>
            </a:r>
            <a:r>
              <a:rPr sz="2600" dirty="0">
                <a:latin typeface="Arial"/>
                <a:cs typeface="Arial"/>
              </a:rPr>
              <a:t>when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8054" y="1143000"/>
            <a:ext cx="3392333" cy="4871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444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Harmonic</a:t>
            </a:r>
            <a:r>
              <a:rPr spc="-70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84" y="1168526"/>
            <a:ext cx="8157845" cy="41357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 marR="5080" indent="-317500">
              <a:lnSpc>
                <a:spcPct val="100400"/>
              </a:lnSpc>
              <a:spcBef>
                <a:spcPts val="9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-5" dirty="0">
                <a:latin typeface="Arial"/>
                <a:cs typeface="Arial"/>
              </a:rPr>
              <a:t>If </a:t>
            </a:r>
            <a:r>
              <a:rPr sz="2600" dirty="0">
                <a:latin typeface="Arial"/>
                <a:cs typeface="Arial"/>
              </a:rPr>
              <a:t>the object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released </a:t>
            </a:r>
            <a:r>
              <a:rPr sz="2600" spc="-5" dirty="0">
                <a:latin typeface="Arial"/>
                <a:cs typeface="Arial"/>
              </a:rPr>
              <a:t>from </a:t>
            </a:r>
            <a:r>
              <a:rPr sz="2600" dirty="0">
                <a:latin typeface="Arial"/>
                <a:cs typeface="Arial"/>
              </a:rPr>
              <a:t>rest at </a:t>
            </a:r>
            <a:r>
              <a:rPr sz="2600" spc="-5" dirty="0">
                <a:latin typeface="Arial"/>
                <a:cs typeface="Arial"/>
              </a:rPr>
              <a:t>time </a:t>
            </a:r>
            <a:r>
              <a:rPr sz="2600" i="1" dirty="0">
                <a:latin typeface="Times New Roman"/>
                <a:cs typeface="Times New Roman"/>
              </a:rPr>
              <a:t>t </a:t>
            </a:r>
            <a:r>
              <a:rPr sz="2600" dirty="0">
                <a:latin typeface="Times New Roman"/>
                <a:cs typeface="Times New Roman"/>
              </a:rPr>
              <a:t>= 0</a:t>
            </a:r>
            <a:r>
              <a:rPr sz="2600" dirty="0">
                <a:latin typeface="Arial"/>
                <a:cs typeface="Arial"/>
              </a:rPr>
              <a:t>, we </a:t>
            </a:r>
            <a:r>
              <a:rPr sz="2600" spc="5" dirty="0">
                <a:latin typeface="Arial"/>
                <a:cs typeface="Arial"/>
              </a:rPr>
              <a:t>can  </a:t>
            </a:r>
            <a:r>
              <a:rPr sz="2600" dirty="0">
                <a:latin typeface="Arial"/>
                <a:cs typeface="Arial"/>
              </a:rPr>
              <a:t>model the motion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the cosine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function: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32F71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220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Cosine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 </a:t>
            </a:r>
            <a:r>
              <a:rPr sz="2600" i="1" dirty="0">
                <a:latin typeface="Arial"/>
                <a:cs typeface="Arial"/>
              </a:rPr>
              <a:t>sinusoidal</a:t>
            </a:r>
            <a:r>
              <a:rPr sz="2600" i="1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function.</a:t>
            </a:r>
            <a:endParaRPr sz="2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123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i="1" dirty="0">
                <a:latin typeface="Times New Roman"/>
                <a:cs typeface="Times New Roman"/>
              </a:rPr>
              <a:t>ω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called the angular </a:t>
            </a:r>
            <a:r>
              <a:rPr sz="2600" spc="-20" dirty="0">
                <a:latin typeface="Arial"/>
                <a:cs typeface="Arial"/>
              </a:rPr>
              <a:t>frequency, </a:t>
            </a:r>
            <a:r>
              <a:rPr sz="2600" dirty="0">
                <a:latin typeface="Arial"/>
                <a:cs typeface="Arial"/>
              </a:rPr>
              <a:t>defined</a:t>
            </a:r>
            <a:r>
              <a:rPr sz="2600" spc="5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as</a:t>
            </a:r>
            <a:endParaRPr sz="2600">
              <a:latin typeface="Arial"/>
              <a:cs typeface="Arial"/>
            </a:endParaRPr>
          </a:p>
          <a:p>
            <a:pPr marL="426084" algn="ctr">
              <a:lnSpc>
                <a:spcPct val="100000"/>
              </a:lnSpc>
              <a:spcBef>
                <a:spcPts val="1235"/>
              </a:spcBef>
            </a:pPr>
            <a:r>
              <a:rPr sz="2600" i="1" dirty="0">
                <a:latin typeface="Times New Roman"/>
                <a:cs typeface="Times New Roman"/>
              </a:rPr>
              <a:t>ω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</a:t>
            </a: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dirty="0">
                <a:latin typeface="Times New Roman"/>
                <a:cs typeface="Times New Roman"/>
              </a:rPr>
              <a:t>/</a:t>
            </a:r>
            <a:r>
              <a:rPr sz="2600" i="1" dirty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26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units of </a:t>
            </a:r>
            <a:r>
              <a:rPr sz="2600" i="1" dirty="0">
                <a:latin typeface="Times New Roman"/>
                <a:cs typeface="Times New Roman"/>
              </a:rPr>
              <a:t>ω </a:t>
            </a:r>
            <a:r>
              <a:rPr sz="2600" dirty="0">
                <a:latin typeface="Arial"/>
                <a:cs typeface="Arial"/>
              </a:rPr>
              <a:t>are</a:t>
            </a:r>
            <a:r>
              <a:rPr sz="2600" spc="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rad/s:</a:t>
            </a:r>
            <a:endParaRPr sz="2600">
              <a:latin typeface="Arial"/>
              <a:cs typeface="Arial"/>
            </a:endParaRPr>
          </a:p>
          <a:p>
            <a:pPr marL="426084" algn="ctr">
              <a:lnSpc>
                <a:spcPct val="100000"/>
              </a:lnSpc>
              <a:spcBef>
                <a:spcPts val="1240"/>
              </a:spcBef>
            </a:pPr>
            <a:r>
              <a:rPr sz="2600" i="1" dirty="0">
                <a:latin typeface="Times New Roman"/>
                <a:cs typeface="Times New Roman"/>
              </a:rPr>
              <a:t>ω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</a:t>
            </a:r>
            <a:r>
              <a:rPr sz="2600" i="1" dirty="0">
                <a:latin typeface="Times New Roman"/>
                <a:cs typeface="Times New Roman"/>
              </a:rPr>
              <a:t>πf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6403" y="2224899"/>
            <a:ext cx="1700700" cy="260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444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Harmonic</a:t>
            </a:r>
            <a:r>
              <a:rPr spc="-70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5105400"/>
            <a:ext cx="4933315" cy="817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ts val="3115"/>
              </a:lnSpc>
              <a:spcBef>
                <a:spcPts val="100"/>
              </a:spcBef>
              <a:buClr>
                <a:srgbClr val="932F71"/>
              </a:buClr>
              <a:buFont typeface="Wingdings"/>
              <a:buChar char=""/>
              <a:tabLst>
                <a:tab pos="494665" algn="l"/>
                <a:tab pos="4953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maximum </a:t>
            </a:r>
            <a:r>
              <a:rPr sz="2600" spc="5" dirty="0">
                <a:latin typeface="Arial"/>
                <a:cs typeface="Arial"/>
              </a:rPr>
              <a:t>speed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</a:t>
            </a:r>
            <a:endParaRPr sz="2600">
              <a:latin typeface="Arial"/>
              <a:cs typeface="Arial"/>
            </a:endParaRPr>
          </a:p>
          <a:p>
            <a:pPr marR="43180" algn="r">
              <a:lnSpc>
                <a:spcPts val="3115"/>
              </a:lnSpc>
            </a:pPr>
            <a:r>
              <a:rPr sz="2600" i="1" spc="5" dirty="0">
                <a:latin typeface="Times New Roman"/>
                <a:cs typeface="Times New Roman"/>
              </a:rPr>
              <a:t>v</a:t>
            </a:r>
            <a:r>
              <a:rPr sz="2550" spc="7" baseline="-21241" dirty="0">
                <a:latin typeface="Times New Roman"/>
                <a:cs typeface="Times New Roman"/>
              </a:rPr>
              <a:t>max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ωA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39" y="1033589"/>
            <a:ext cx="8573135" cy="2044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5775" indent="-457834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485775" algn="l"/>
                <a:tab pos="486409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position of the oscillator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32F71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32F71"/>
              </a:buClr>
              <a:buFont typeface="Wingdings"/>
              <a:buChar char=""/>
            </a:pPr>
            <a:endParaRPr sz="285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3110"/>
              </a:lnSpc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Using the derivative of the position function, we </a:t>
            </a:r>
            <a:r>
              <a:rPr sz="2600" spc="-5" dirty="0">
                <a:latin typeface="Arial"/>
                <a:cs typeface="Arial"/>
              </a:rPr>
              <a:t>find </a:t>
            </a:r>
            <a:r>
              <a:rPr sz="2600" dirty="0">
                <a:latin typeface="Arial"/>
                <a:cs typeface="Arial"/>
              </a:rPr>
              <a:t>the  velocity: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6403" y="1749397"/>
            <a:ext cx="1700700" cy="260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7248" y="3431995"/>
            <a:ext cx="6522452" cy="640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730" cy="1036955"/>
          </a:xfrm>
          <a:custGeom>
            <a:avLst/>
            <a:gdLst/>
            <a:ahLst/>
            <a:cxnLst/>
            <a:rect l="l" t="t" r="r" b="b"/>
            <a:pathLst>
              <a:path w="9142730" h="1036955">
                <a:moveTo>
                  <a:pt x="0" y="1036637"/>
                </a:moveTo>
                <a:lnTo>
                  <a:pt x="9142412" y="1036637"/>
                </a:lnTo>
                <a:lnTo>
                  <a:pt x="9142412" y="0"/>
                </a:lnTo>
                <a:lnTo>
                  <a:pt x="0" y="0"/>
                </a:lnTo>
                <a:lnTo>
                  <a:pt x="0" y="1036637"/>
                </a:lnTo>
                <a:close/>
              </a:path>
            </a:pathLst>
          </a:custGeom>
          <a:solidFill>
            <a:srgbClr val="932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43846"/>
            <a:ext cx="88341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mtClean="0"/>
              <a:t>A </a:t>
            </a:r>
            <a:r>
              <a:rPr dirty="0"/>
              <a:t>System </a:t>
            </a:r>
            <a:r>
              <a:rPr spc="-5" dirty="0"/>
              <a:t>in Simple</a:t>
            </a:r>
            <a:r>
              <a:rPr spc="-114" dirty="0"/>
              <a:t> </a:t>
            </a:r>
            <a:r>
              <a:rPr spc="-5" dirty="0"/>
              <a:t>Harmonic  </a:t>
            </a:r>
            <a:r>
              <a:rPr spc="-10" dirty="0"/>
              <a:t>Motion</a:t>
            </a:r>
          </a:p>
        </p:txBody>
      </p:sp>
      <p:sp>
        <p:nvSpPr>
          <p:cNvPr id="4" name="object 4"/>
          <p:cNvSpPr/>
          <p:nvPr/>
        </p:nvSpPr>
        <p:spPr>
          <a:xfrm>
            <a:off x="1321622" y="1917978"/>
            <a:ext cx="6597449" cy="245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635" y="4375354"/>
            <a:ext cx="6588759" cy="0"/>
          </a:xfrm>
          <a:custGeom>
            <a:avLst/>
            <a:gdLst/>
            <a:ahLst/>
            <a:cxnLst/>
            <a:rect l="l" t="t" r="r" b="b"/>
            <a:pathLst>
              <a:path w="6588759">
                <a:moveTo>
                  <a:pt x="6588213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3530"/>
            <a:ext cx="4221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Oscillations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7040" y="5716587"/>
            <a:ext cx="75164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5" dirty="0">
                <a:latin typeface="Arial"/>
                <a:cs typeface="Arial"/>
              </a:rPr>
              <a:t>IN THIS </a:t>
            </a:r>
            <a:r>
              <a:rPr sz="2500" spc="-10" dirty="0">
                <a:latin typeface="Arial"/>
                <a:cs typeface="Arial"/>
              </a:rPr>
              <a:t>CHAPTER, </a:t>
            </a:r>
            <a:r>
              <a:rPr sz="2500" spc="-5" dirty="0">
                <a:latin typeface="Arial"/>
                <a:cs typeface="Arial"/>
              </a:rPr>
              <a:t>you </a:t>
            </a:r>
            <a:r>
              <a:rPr sz="2500" spc="-10" dirty="0">
                <a:latin typeface="Arial"/>
                <a:cs typeface="Arial"/>
              </a:rPr>
              <a:t>will </a:t>
            </a:r>
            <a:r>
              <a:rPr sz="2500" spc="-5" dirty="0">
                <a:latin typeface="Arial"/>
                <a:cs typeface="Arial"/>
              </a:rPr>
              <a:t>learn </a:t>
            </a:r>
            <a:r>
              <a:rPr sz="2500" dirty="0">
                <a:latin typeface="Arial"/>
                <a:cs typeface="Arial"/>
              </a:rPr>
              <a:t>about </a:t>
            </a:r>
            <a:r>
              <a:rPr sz="2500" spc="-5" dirty="0">
                <a:latin typeface="Arial"/>
                <a:cs typeface="Arial"/>
              </a:rPr>
              <a:t>systems </a:t>
            </a:r>
            <a:r>
              <a:rPr sz="2500" dirty="0">
                <a:latin typeface="Arial"/>
                <a:cs typeface="Arial"/>
              </a:rPr>
              <a:t>that  </a:t>
            </a:r>
            <a:r>
              <a:rPr sz="2500" spc="-5" dirty="0">
                <a:latin typeface="Arial"/>
                <a:cs typeface="Arial"/>
              </a:rPr>
              <a:t>oscillate in simple harmonic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motion.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03" y="1865376"/>
            <a:ext cx="8534399" cy="312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7878571" y="6596084"/>
            <a:ext cx="8947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730" cy="1036955"/>
          </a:xfrm>
          <a:custGeom>
            <a:avLst/>
            <a:gdLst/>
            <a:ahLst/>
            <a:cxnLst/>
            <a:rect l="l" t="t" r="r" b="b"/>
            <a:pathLst>
              <a:path w="9142730" h="1036955">
                <a:moveTo>
                  <a:pt x="0" y="1036637"/>
                </a:moveTo>
                <a:lnTo>
                  <a:pt x="9142412" y="1036637"/>
                </a:lnTo>
                <a:lnTo>
                  <a:pt x="9142412" y="0"/>
                </a:lnTo>
                <a:lnTo>
                  <a:pt x="0" y="0"/>
                </a:lnTo>
                <a:lnTo>
                  <a:pt x="0" y="1036637"/>
                </a:lnTo>
                <a:close/>
              </a:path>
            </a:pathLst>
          </a:custGeom>
          <a:solidFill>
            <a:srgbClr val="932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15.1 </a:t>
            </a:r>
            <a:r>
              <a:rPr dirty="0"/>
              <a:t>A System </a:t>
            </a:r>
            <a:r>
              <a:rPr spc="-5" dirty="0"/>
              <a:t>in Simple</a:t>
            </a:r>
            <a:r>
              <a:rPr spc="-114" dirty="0"/>
              <a:t> </a:t>
            </a:r>
            <a:r>
              <a:rPr spc="-5" dirty="0"/>
              <a:t>Harmonic  </a:t>
            </a:r>
            <a:r>
              <a:rPr spc="-10" dirty="0"/>
              <a:t>Motion</a:t>
            </a:r>
          </a:p>
        </p:txBody>
      </p:sp>
      <p:sp>
        <p:nvSpPr>
          <p:cNvPr id="4" name="object 4"/>
          <p:cNvSpPr/>
          <p:nvPr/>
        </p:nvSpPr>
        <p:spPr>
          <a:xfrm>
            <a:off x="1654992" y="1905351"/>
            <a:ext cx="5923140" cy="689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3585" y="2471358"/>
            <a:ext cx="6014546" cy="2540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730" cy="1036955"/>
          </a:xfrm>
          <a:custGeom>
            <a:avLst/>
            <a:gdLst/>
            <a:ahLst/>
            <a:cxnLst/>
            <a:rect l="l" t="t" r="r" b="b"/>
            <a:pathLst>
              <a:path w="9142730" h="1036955">
                <a:moveTo>
                  <a:pt x="0" y="1036637"/>
                </a:moveTo>
                <a:lnTo>
                  <a:pt x="9142412" y="1036637"/>
                </a:lnTo>
                <a:lnTo>
                  <a:pt x="9142412" y="0"/>
                </a:lnTo>
                <a:lnTo>
                  <a:pt x="0" y="0"/>
                </a:lnTo>
                <a:lnTo>
                  <a:pt x="0" y="1036637"/>
                </a:lnTo>
                <a:close/>
              </a:path>
            </a:pathLst>
          </a:custGeom>
          <a:solidFill>
            <a:srgbClr val="932F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43846"/>
            <a:ext cx="88341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mtClean="0"/>
              <a:t>A </a:t>
            </a:r>
            <a:r>
              <a:rPr dirty="0"/>
              <a:t>System </a:t>
            </a:r>
            <a:r>
              <a:rPr spc="-5" dirty="0"/>
              <a:t>in Simple</a:t>
            </a:r>
            <a:r>
              <a:rPr spc="-114" dirty="0"/>
              <a:t> </a:t>
            </a:r>
            <a:r>
              <a:rPr spc="-5" dirty="0"/>
              <a:t>Harmonic  </a:t>
            </a:r>
            <a:r>
              <a:rPr spc="-10" dirty="0"/>
              <a:t>Motion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69134" y="1582996"/>
            <a:ext cx="4958422" cy="2006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9134" y="2888284"/>
            <a:ext cx="5004688" cy="3092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0355"/>
            <a:ext cx="56388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Finding </a:t>
            </a:r>
            <a:r>
              <a:rPr spc="-5" dirty="0"/>
              <a:t>the</a:t>
            </a:r>
            <a:r>
              <a:rPr spc="-95" dirty="0"/>
              <a:t> </a:t>
            </a:r>
            <a:r>
              <a:rPr spc="-10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273723" y="2200187"/>
            <a:ext cx="8578275" cy="242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477000"/>
            <a:ext cx="457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BB2FC0E-3A40-42BC-BB65-B2A8FEDC026F}" type="slidenum">
              <a:rPr lang="en-US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685800" y="20574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/>
              <a:t>It is easy to show that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endParaRPr lang="en-US"/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/>
              <a:t>is a </a:t>
            </a:r>
            <a:r>
              <a:rPr lang="en-US" i="1"/>
              <a:t>more</a:t>
            </a:r>
            <a:r>
              <a:rPr lang="en-US"/>
              <a:t> general solution of the equation of motion.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/>
              <a:t>The symbol </a:t>
            </a:r>
            <a:r>
              <a:rPr lang="en-US" b="1" i="1">
                <a:solidFill>
                  <a:srgbClr val="000099"/>
                </a:solidFill>
                <a:latin typeface="Symbol" pitchFamily="18" charset="2"/>
              </a:rPr>
              <a:t>f</a:t>
            </a:r>
            <a:r>
              <a:rPr lang="en-US"/>
              <a:t> is called the phase. It defines the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 i="1">
                <a:solidFill>
                  <a:srgbClr val="000099"/>
                </a:solidFill>
              </a:rPr>
              <a:t>initial displacement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b="1" i="1">
                <a:solidFill>
                  <a:srgbClr val="000099"/>
                </a:solidFill>
              </a:rPr>
              <a:t>		x = </a:t>
            </a:r>
            <a:r>
              <a:rPr lang="en-US" b="1" i="1">
                <a:solidFill>
                  <a:srgbClr val="FF0000"/>
                </a:solidFill>
              </a:rPr>
              <a:t>A</a:t>
            </a:r>
            <a:r>
              <a:rPr lang="en-US" b="1" i="1">
                <a:solidFill>
                  <a:srgbClr val="000099"/>
                </a:solidFill>
              </a:rPr>
              <a:t> </a:t>
            </a:r>
            <a:r>
              <a:rPr lang="en-US" b="1"/>
              <a:t>cos</a:t>
            </a:r>
            <a:r>
              <a:rPr lang="en-US" b="1" i="1">
                <a:solidFill>
                  <a:srgbClr val="000099"/>
                </a:solidFill>
                <a:latin typeface="Symbol" pitchFamily="18" charset="2"/>
              </a:rPr>
              <a:t>f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title"/>
          </p:nvPr>
        </p:nvSpPr>
        <p:spPr>
          <a:xfrm>
            <a:off x="154939" y="43846"/>
            <a:ext cx="8834120" cy="1015663"/>
          </a:xfrm>
        </p:spPr>
        <p:txBody>
          <a:bodyPr/>
          <a:lstStyle/>
          <a:p>
            <a:pPr eaLnBrk="1" hangingPunct="1"/>
            <a:r>
              <a:rPr lang="en-US" dirty="0" smtClean="0"/>
              <a:t>Simple Harmonic Motion (Phase)</a:t>
            </a:r>
            <a:br>
              <a:rPr lang="en-US" dirty="0" smtClean="0"/>
            </a:br>
            <a:r>
              <a:rPr lang="en-US" sz="3400" dirty="0" smtClean="0"/>
              <a:t>Phase</a:t>
            </a:r>
            <a:endParaRPr lang="en-US" sz="2600" dirty="0" smtClean="0"/>
          </a:p>
        </p:txBody>
      </p:sp>
      <p:sp>
        <p:nvSpPr>
          <p:cNvPr id="1536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838200"/>
            <a:ext cx="8001000" cy="4800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. </a:t>
            </a:r>
          </a:p>
        </p:txBody>
      </p:sp>
      <p:graphicFrame>
        <p:nvGraphicFramePr>
          <p:cNvPr id="15366" name="Object 7"/>
          <p:cNvGraphicFramePr>
            <a:graphicFrameLocks noChangeAspect="1"/>
          </p:cNvGraphicFramePr>
          <p:nvPr/>
        </p:nvGraphicFramePr>
        <p:xfrm>
          <a:off x="762000" y="2286000"/>
          <a:ext cx="2890838" cy="544513"/>
        </p:xfrm>
        <a:graphic>
          <a:graphicData uri="http://schemas.openxmlformats.org/presentationml/2006/ole">
            <p:oleObj spid="_x0000_s7170" name="Equation" r:id="rId3" imgW="1079032" imgH="203112" progId="">
              <p:embed/>
            </p:oleObj>
          </a:graphicData>
        </a:graphic>
      </p:graphicFrame>
      <p:pic>
        <p:nvPicPr>
          <p:cNvPr id="15367" name="Picture 10" descr="13-06Figure_GRA"/>
          <p:cNvPicPr>
            <a:picLocks noChangeAspect="1" noChangeArrowheads="1"/>
          </p:cNvPicPr>
          <p:nvPr/>
        </p:nvPicPr>
        <p:blipFill>
          <a:blip r:embed="rId4"/>
          <a:srcRect b="4041"/>
          <a:stretch>
            <a:fillRect/>
          </a:stretch>
        </p:blipFill>
        <p:spPr bwMode="auto">
          <a:xfrm>
            <a:off x="4287838" y="4211638"/>
            <a:ext cx="3636962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Simple Harmonic Motion, cont</a:t>
            </a:r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  <a:r>
              <a:rPr lang="en-US" altLang="en-US" smtClean="0">
                <a:latin typeface="Symbol" pitchFamily="18" charset="2"/>
              </a:rPr>
              <a:t>f</a:t>
            </a:r>
            <a:r>
              <a:rPr lang="en-US" altLang="en-US" smtClean="0"/>
              <a:t> is determined uniquely by the position of the particle at t = 0</a:t>
            </a:r>
          </a:p>
          <a:p>
            <a:pPr lvl="1" eaLnBrk="1" hangingPunct="1"/>
            <a:r>
              <a:rPr lang="en-US" altLang="en-US" smtClean="0"/>
              <a:t>If the particle is at x = A at t = 0, then </a:t>
            </a:r>
            <a:r>
              <a:rPr lang="en-US" altLang="en-US" smtClean="0">
                <a:latin typeface="Symbol" pitchFamily="18" charset="2"/>
              </a:rPr>
              <a:t>f</a:t>
            </a:r>
            <a:r>
              <a:rPr lang="en-US" altLang="en-US" smtClean="0"/>
              <a:t> = 0</a:t>
            </a:r>
          </a:p>
          <a:p>
            <a:pPr eaLnBrk="1" hangingPunct="1"/>
            <a:r>
              <a:rPr lang="en-US" altLang="en-US" smtClean="0"/>
              <a:t>The phase of the motion is the quantity (</a:t>
            </a:r>
            <a:r>
              <a:rPr lang="en-US" altLang="en-US" smtClean="0">
                <a:latin typeface="Symbol" pitchFamily="18" charset="2"/>
              </a:rPr>
              <a:t>w</a:t>
            </a:r>
            <a:r>
              <a:rPr lang="en-US" altLang="en-US" smtClean="0"/>
              <a:t>t + </a:t>
            </a:r>
            <a:r>
              <a:rPr lang="en-US" altLang="en-US" smtClean="0">
                <a:latin typeface="Symbol" pitchFamily="18" charset="2"/>
              </a:rPr>
              <a:t>f</a:t>
            </a:r>
            <a:r>
              <a:rPr lang="en-US" altLang="en-US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477000"/>
            <a:ext cx="457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6231B32-6476-4D6A-A775-AA4FD24C135C}" type="slidenum">
              <a:rPr lang="en-US"/>
              <a:pPr/>
              <a:t>25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90500"/>
            <a:ext cx="7315200" cy="1527175"/>
          </a:xfrm>
        </p:spPr>
        <p:txBody>
          <a:bodyPr/>
          <a:lstStyle/>
          <a:p>
            <a:pPr eaLnBrk="1" hangingPunct="1"/>
            <a:r>
              <a:rPr lang="en-US" smtClean="0"/>
              <a:t>Simple Harmonic Motion</a:t>
            </a:r>
            <a:br>
              <a:rPr lang="en-US" smtClean="0"/>
            </a:br>
            <a:r>
              <a:rPr lang="en-US" sz="3400" smtClean="0"/>
              <a:t>Position, Velocity, Acceleration</a:t>
            </a: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/>
        </p:nvGraphicFramePr>
        <p:xfrm>
          <a:off x="1295400" y="2525713"/>
          <a:ext cx="3581400" cy="674687"/>
        </p:xfrm>
        <a:graphic>
          <a:graphicData uri="http://schemas.openxmlformats.org/presentationml/2006/ole">
            <p:oleObj spid="_x0000_s8194" name="Equation" r:id="rId3" imgW="1079032" imgH="203112" progId="">
              <p:embed/>
            </p:oleObj>
          </a:graphicData>
        </a:graphic>
      </p:graphicFrame>
      <p:graphicFrame>
        <p:nvGraphicFramePr>
          <p:cNvPr id="16389" name="Object 4"/>
          <p:cNvGraphicFramePr>
            <a:graphicFrameLocks noChangeAspect="1"/>
          </p:cNvGraphicFramePr>
          <p:nvPr/>
        </p:nvGraphicFramePr>
        <p:xfrm>
          <a:off x="1905000" y="4110038"/>
          <a:ext cx="4267200" cy="703262"/>
        </p:xfrm>
        <a:graphic>
          <a:graphicData uri="http://schemas.openxmlformats.org/presentationml/2006/ole">
            <p:oleObj spid="_x0000_s8195" name="Equation" r:id="rId4" imgW="1231366" imgH="203112" progId="">
              <p:embed/>
            </p:oleObj>
          </a:graphicData>
        </a:graphic>
      </p:graphicFrame>
      <p:graphicFrame>
        <p:nvGraphicFramePr>
          <p:cNvPr id="16390" name="Object 5"/>
          <p:cNvGraphicFramePr>
            <a:graphicFrameLocks noChangeAspect="1"/>
          </p:cNvGraphicFramePr>
          <p:nvPr/>
        </p:nvGraphicFramePr>
        <p:xfrm>
          <a:off x="3243263" y="5715000"/>
          <a:ext cx="4279900" cy="739775"/>
        </p:xfrm>
        <a:graphic>
          <a:graphicData uri="http://schemas.openxmlformats.org/presentationml/2006/ole">
            <p:oleObj spid="_x0000_s8196" name="Equation" r:id="rId5" imgW="1320800" imgH="228600" progId="">
              <p:embed/>
            </p:oleObj>
          </a:graphicData>
        </a:graphic>
      </p:graphicFrame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1219200" y="1900238"/>
            <a:ext cx="1349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Position</a:t>
            </a: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1706563" y="3576638"/>
            <a:ext cx="14065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Velocity</a:t>
            </a:r>
          </a:p>
        </p:txBody>
      </p:sp>
      <p:sp>
        <p:nvSpPr>
          <p:cNvPr id="16393" name="Text Box 8"/>
          <p:cNvSpPr txBox="1">
            <a:spLocks noChangeArrowheads="1"/>
          </p:cNvSpPr>
          <p:nvPr/>
        </p:nvSpPr>
        <p:spPr bwMode="auto">
          <a:xfrm>
            <a:off x="3124200" y="5176838"/>
            <a:ext cx="19970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Acceleration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51149"/>
            <a:ext cx="3724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Phase</a:t>
            </a:r>
            <a:r>
              <a:rPr spc="-110" dirty="0"/>
              <a:t> </a:t>
            </a:r>
            <a:r>
              <a:rPr spc="-5" dirty="0"/>
              <a:t>Constant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39" y="1350263"/>
            <a:ext cx="5121910" cy="37509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28930" marR="815340" indent="-316865">
              <a:lnSpc>
                <a:spcPct val="94800"/>
              </a:lnSpc>
              <a:spcBef>
                <a:spcPts val="26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What </a:t>
            </a:r>
            <a:r>
              <a:rPr sz="2600" spc="-5" dirty="0">
                <a:latin typeface="Arial"/>
                <a:cs typeface="Arial"/>
              </a:rPr>
              <a:t>if </a:t>
            </a:r>
            <a:r>
              <a:rPr sz="2600" dirty="0">
                <a:latin typeface="Arial"/>
                <a:cs typeface="Arial"/>
              </a:rPr>
              <a:t>an object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dirty="0">
                <a:latin typeface="Arial"/>
                <a:cs typeface="Arial"/>
              </a:rPr>
              <a:t>SHM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spc="5" dirty="0">
                <a:latin typeface="Arial"/>
                <a:cs typeface="Arial"/>
              </a:rPr>
              <a:t>not </a:t>
            </a:r>
            <a:r>
              <a:rPr sz="2600" spc="-5" dirty="0">
                <a:latin typeface="Arial"/>
                <a:cs typeface="Arial"/>
              </a:rPr>
              <a:t>initially </a:t>
            </a:r>
            <a:r>
              <a:rPr sz="2600" dirty="0">
                <a:latin typeface="Arial"/>
                <a:cs typeface="Arial"/>
              </a:rPr>
              <a:t>at rest at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600" i="1" dirty="0">
                <a:latin typeface="Times New Roman"/>
                <a:cs typeface="Times New Roman"/>
              </a:rPr>
              <a:t>A  </a:t>
            </a:r>
            <a:r>
              <a:rPr sz="2600" dirty="0">
                <a:latin typeface="Arial"/>
                <a:cs typeface="Arial"/>
              </a:rPr>
              <a:t>when </a:t>
            </a:r>
            <a:r>
              <a:rPr sz="2600" i="1" dirty="0">
                <a:latin typeface="Times New Roman"/>
                <a:cs typeface="Times New Roman"/>
              </a:rPr>
              <a:t>t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  <a:p>
            <a:pPr marL="328930" marR="793750" indent="-316865">
              <a:lnSpc>
                <a:spcPts val="2960"/>
              </a:lnSpc>
              <a:spcBef>
                <a:spcPts val="133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Then </a:t>
            </a:r>
            <a:r>
              <a:rPr sz="2600" dirty="0">
                <a:latin typeface="Arial"/>
                <a:cs typeface="Arial"/>
              </a:rPr>
              <a:t>we may </a:t>
            </a:r>
            <a:r>
              <a:rPr sz="2600" spc="-5" dirty="0">
                <a:latin typeface="Arial"/>
                <a:cs typeface="Arial"/>
              </a:rPr>
              <a:t>still </a:t>
            </a:r>
            <a:r>
              <a:rPr sz="2600" spc="5" dirty="0">
                <a:latin typeface="Arial"/>
                <a:cs typeface="Arial"/>
              </a:rPr>
              <a:t>use </a:t>
            </a:r>
            <a:r>
              <a:rPr sz="2600" dirty="0">
                <a:latin typeface="Arial"/>
                <a:cs typeface="Arial"/>
              </a:rPr>
              <a:t>the  cosine function, </a:t>
            </a:r>
            <a:r>
              <a:rPr sz="2600" spc="5" dirty="0">
                <a:latin typeface="Arial"/>
                <a:cs typeface="Arial"/>
              </a:rPr>
              <a:t>but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  </a:t>
            </a:r>
            <a:r>
              <a:rPr sz="2600" b="1" spc="5" dirty="0">
                <a:latin typeface="Arial"/>
                <a:cs typeface="Arial"/>
              </a:rPr>
              <a:t>phase constant</a:t>
            </a:r>
            <a:r>
              <a:rPr sz="2600" b="1" spc="-16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measured 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dirty="0">
                <a:latin typeface="Arial"/>
                <a:cs typeface="Arial"/>
              </a:rPr>
              <a:t>radians.</a:t>
            </a:r>
            <a:endParaRPr sz="2600">
              <a:latin typeface="Arial"/>
              <a:cs typeface="Arial"/>
            </a:endParaRPr>
          </a:p>
          <a:p>
            <a:pPr marL="329565" marR="5080" indent="-317500">
              <a:lnSpc>
                <a:spcPts val="2960"/>
              </a:lnSpc>
              <a:spcBef>
                <a:spcPts val="126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-5" dirty="0">
                <a:latin typeface="Arial"/>
                <a:cs typeface="Arial"/>
              </a:rPr>
              <a:t>In this </a:t>
            </a:r>
            <a:r>
              <a:rPr sz="2600" spc="5" dirty="0">
                <a:latin typeface="Arial"/>
                <a:cs typeface="Arial"/>
              </a:rPr>
              <a:t>case, </a:t>
            </a:r>
            <a:r>
              <a:rPr sz="2600" dirty="0">
                <a:latin typeface="Arial"/>
                <a:cs typeface="Arial"/>
              </a:rPr>
              <a:t>the two primary  kinematic equations of SHM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are: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0" y="758957"/>
            <a:ext cx="3528047" cy="42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3667" y="5273331"/>
            <a:ext cx="5980207" cy="1011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514" y="647922"/>
            <a:ext cx="8259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Oscillations described by </a:t>
            </a:r>
            <a:r>
              <a:rPr sz="2200" spc="-10" dirty="0">
                <a:latin typeface="Arial"/>
                <a:cs typeface="Arial"/>
              </a:rPr>
              <a:t>different </a:t>
            </a:r>
            <a:r>
              <a:rPr sz="2200" spc="-5" dirty="0">
                <a:latin typeface="Arial"/>
                <a:cs typeface="Arial"/>
              </a:rPr>
              <a:t>values of the phase</a:t>
            </a:r>
            <a:r>
              <a:rPr sz="2200" spc="1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constant.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39" y="51149"/>
            <a:ext cx="3724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Phase</a:t>
            </a:r>
            <a:r>
              <a:rPr spc="-110" dirty="0"/>
              <a:t> </a:t>
            </a:r>
            <a:r>
              <a:rPr spc="-5" dirty="0"/>
              <a:t>Constant</a:t>
            </a:r>
          </a:p>
        </p:txBody>
      </p:sp>
      <p:sp>
        <p:nvSpPr>
          <p:cNvPr id="4" name="object 4"/>
          <p:cNvSpPr/>
          <p:nvPr/>
        </p:nvSpPr>
        <p:spPr>
          <a:xfrm>
            <a:off x="573341" y="1128103"/>
            <a:ext cx="8025891" cy="5404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7421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15.3 Using the Initial</a:t>
            </a:r>
            <a:r>
              <a:rPr spc="-55" dirty="0"/>
              <a:t> </a:t>
            </a:r>
            <a:r>
              <a:rPr spc="-10" dirty="0"/>
              <a:t>Conditions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503059" y="2031471"/>
            <a:ext cx="6235405" cy="2332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7543" y="4365104"/>
            <a:ext cx="6189345" cy="0"/>
          </a:xfrm>
          <a:custGeom>
            <a:avLst/>
            <a:gdLst/>
            <a:ahLst/>
            <a:cxnLst/>
            <a:rect l="l" t="t" r="r" b="b"/>
            <a:pathLst>
              <a:path w="6189345">
                <a:moveTo>
                  <a:pt x="6188913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7421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15.3 Using the Initial</a:t>
            </a:r>
            <a:r>
              <a:rPr spc="-55" dirty="0"/>
              <a:t> </a:t>
            </a:r>
            <a:r>
              <a:rPr spc="-10" dirty="0"/>
              <a:t>Conditions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665599" y="1503978"/>
            <a:ext cx="5904196" cy="67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4203" y="2123973"/>
            <a:ext cx="5995593" cy="327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1943"/>
            <a:ext cx="3589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98704" y="1566672"/>
            <a:ext cx="8546591" cy="3517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7421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15.3 Using the Initial</a:t>
            </a:r>
            <a:r>
              <a:rPr spc="-55" dirty="0"/>
              <a:t> </a:t>
            </a:r>
            <a:r>
              <a:rPr spc="-10" dirty="0"/>
              <a:t>Conditions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24955" y="1677952"/>
            <a:ext cx="5844839" cy="1485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1679" y="2343878"/>
            <a:ext cx="6011136" cy="226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4203" y="1461604"/>
            <a:ext cx="5995592" cy="597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203" y="2123973"/>
            <a:ext cx="4507471" cy="297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5775" y="2096096"/>
            <a:ext cx="3889943" cy="3472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1679" y="4603480"/>
            <a:ext cx="5878195" cy="0"/>
          </a:xfrm>
          <a:custGeom>
            <a:avLst/>
            <a:gdLst/>
            <a:ahLst/>
            <a:cxnLst/>
            <a:rect l="l" t="t" r="r" b="b"/>
            <a:pathLst>
              <a:path w="5878195">
                <a:moveTo>
                  <a:pt x="0" y="0"/>
                </a:moveTo>
                <a:lnTo>
                  <a:pt x="5878118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7421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15.3 Using the Initial</a:t>
            </a:r>
            <a:r>
              <a:rPr spc="-55" dirty="0"/>
              <a:t> </a:t>
            </a:r>
            <a:r>
              <a:rPr spc="-10" dirty="0"/>
              <a:t>Conditions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908524" y="2096338"/>
            <a:ext cx="5319095" cy="1612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8524" y="3318967"/>
            <a:ext cx="5326347" cy="1521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020" y="1392136"/>
            <a:ext cx="3258456" cy="1881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9320" y="1327404"/>
            <a:ext cx="4100195" cy="460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algn="just">
              <a:lnSpc>
                <a:spcPct val="999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This is the </a:t>
            </a:r>
            <a:r>
              <a:rPr sz="2800" dirty="0">
                <a:latin typeface="Arial"/>
                <a:cs typeface="Arial"/>
              </a:rPr>
              <a:t>position graph  of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oscillating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 </a:t>
            </a:r>
            <a:r>
              <a:rPr sz="2800" dirty="0">
                <a:latin typeface="Arial"/>
                <a:cs typeface="Arial"/>
              </a:rPr>
              <a:t>horizontal spring. What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  the </a:t>
            </a:r>
            <a:r>
              <a:rPr sz="2800" dirty="0">
                <a:latin typeface="Arial"/>
                <a:cs typeface="Arial"/>
              </a:rPr>
              <a:t>phase constant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ϕ</a:t>
            </a:r>
            <a:r>
              <a:rPr sz="2775" baseline="-21021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678815" indent="-625475">
              <a:lnSpc>
                <a:spcPct val="100000"/>
              </a:lnSpc>
              <a:buFont typeface="Arial"/>
              <a:buAutoNum type="alphaUcPeriod"/>
              <a:tabLst>
                <a:tab pos="678815" algn="l"/>
                <a:tab pos="679450" algn="l"/>
              </a:tabLst>
            </a:pP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dirty="0">
                <a:latin typeface="Times New Roman"/>
                <a:cs typeface="Times New Roman"/>
              </a:rPr>
              <a:t>/2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78815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78815" algn="l"/>
                <a:tab pos="679450" algn="l"/>
              </a:tabLst>
            </a:pP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5" dirty="0">
                <a:latin typeface="Times New Roman"/>
                <a:cs typeface="Times New Roman"/>
              </a:rPr>
              <a:t> rad</a:t>
            </a:r>
            <a:endParaRPr sz="2600">
              <a:latin typeface="Times New Roman"/>
              <a:cs typeface="Times New Roman"/>
            </a:endParaRPr>
          </a:p>
          <a:p>
            <a:pPr marL="678815" indent="-625475">
              <a:lnSpc>
                <a:spcPct val="100000"/>
              </a:lnSpc>
              <a:spcBef>
                <a:spcPts val="940"/>
              </a:spcBef>
              <a:buFont typeface="Arial"/>
              <a:buAutoNum type="alphaUcPeriod"/>
              <a:tabLst>
                <a:tab pos="678815" algn="l"/>
                <a:tab pos="679450" algn="l"/>
              </a:tabLst>
            </a:pP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dirty="0">
                <a:latin typeface="Times New Roman"/>
                <a:cs typeface="Times New Roman"/>
              </a:rPr>
              <a:t>/2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78815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78815" algn="l"/>
                <a:tab pos="679450" algn="l"/>
              </a:tabLst>
            </a:pP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78815" indent="-625475">
              <a:lnSpc>
                <a:spcPct val="100000"/>
              </a:lnSpc>
              <a:spcBef>
                <a:spcPts val="935"/>
              </a:spcBef>
              <a:buAutoNum type="alphaUcPeriod"/>
              <a:tabLst>
                <a:tab pos="678815" algn="l"/>
                <a:tab pos="679450" algn="l"/>
              </a:tabLst>
            </a:pPr>
            <a:r>
              <a:rPr sz="2600" dirty="0">
                <a:latin typeface="Arial"/>
                <a:cs typeface="Arial"/>
              </a:rPr>
              <a:t>None 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these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3440" y="5603747"/>
            <a:ext cx="2058670" cy="96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Initial</a:t>
            </a:r>
            <a:r>
              <a:rPr sz="2200" spc="-1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conditions: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ts val="2375"/>
              </a:lnSpc>
            </a:pPr>
            <a:r>
              <a:rPr sz="2200" i="1" spc="-5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=</a:t>
            </a:r>
            <a:r>
              <a:rPr sz="2200" spc="-1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ts val="2510"/>
              </a:lnSpc>
            </a:pPr>
            <a:r>
              <a:rPr sz="2200" i="1" spc="-5" dirty="0">
                <a:solidFill>
                  <a:srgbClr val="CE0100"/>
                </a:solidFill>
                <a:latin typeface="Times New Roman"/>
                <a:cs typeface="Times New Roman"/>
              </a:rPr>
              <a:t>v</a:t>
            </a:r>
            <a:r>
              <a:rPr sz="2175" i="1" spc="-7" baseline="-21072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&gt;</a:t>
            </a:r>
            <a:r>
              <a:rPr sz="2200" spc="-18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" y="3479800"/>
            <a:ext cx="390525" cy="35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0" y="1358900"/>
            <a:ext cx="3644998" cy="434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0595" y="3328517"/>
            <a:ext cx="2712720" cy="260096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637540" indent="-625475">
              <a:lnSpc>
                <a:spcPct val="100000"/>
              </a:lnSpc>
              <a:spcBef>
                <a:spcPts val="10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b="1" dirty="0">
                <a:latin typeface="Times New Roman"/>
                <a:cs typeface="Times New Roman"/>
              </a:rPr>
              <a:t>–</a:t>
            </a:r>
            <a:r>
              <a:rPr sz="2600" b="1" i="1" dirty="0">
                <a:latin typeface="Times New Roman"/>
                <a:cs typeface="Times New Roman"/>
              </a:rPr>
              <a:t>π</a:t>
            </a:r>
            <a:r>
              <a:rPr sz="2600" b="1" dirty="0">
                <a:latin typeface="Times New Roman"/>
                <a:cs typeface="Times New Roman"/>
              </a:rPr>
              <a:t>/2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dirty="0">
                <a:latin typeface="Times New Roman"/>
                <a:cs typeface="Times New Roman"/>
              </a:rPr>
              <a:t>/2</a:t>
            </a:r>
            <a:r>
              <a:rPr sz="2600" spc="-5" dirty="0">
                <a:latin typeface="Times New Roman"/>
                <a:cs typeface="Times New Roman"/>
              </a:rPr>
              <a:t> 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i="1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40"/>
              </a:spcBef>
              <a:buAutoNum type="alphaUcPeriod"/>
              <a:tabLst>
                <a:tab pos="637540" algn="l"/>
                <a:tab pos="638175" algn="l"/>
              </a:tabLst>
            </a:pPr>
            <a:r>
              <a:rPr sz="2600" dirty="0">
                <a:latin typeface="Arial"/>
                <a:cs typeface="Arial"/>
              </a:rPr>
              <a:t>None of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422020" y="1327404"/>
            <a:ext cx="4074795" cy="173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999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This is the </a:t>
            </a:r>
            <a:r>
              <a:rPr sz="2800" dirty="0">
                <a:latin typeface="Arial"/>
                <a:cs typeface="Arial"/>
              </a:rPr>
              <a:t>position graph  of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oscillating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 </a:t>
            </a:r>
            <a:r>
              <a:rPr sz="2800" dirty="0">
                <a:latin typeface="Arial"/>
                <a:cs typeface="Arial"/>
              </a:rPr>
              <a:t>horizontal spring. What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  the </a:t>
            </a:r>
            <a:r>
              <a:rPr sz="2800" dirty="0">
                <a:latin typeface="Arial"/>
                <a:cs typeface="Arial"/>
              </a:rPr>
              <a:t>phase constant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ϕ</a:t>
            </a:r>
            <a:r>
              <a:rPr sz="2775" baseline="-21021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1638" y="1384300"/>
            <a:ext cx="3290541" cy="1859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99795" y="1322641"/>
            <a:ext cx="4100195" cy="460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algn="just">
              <a:lnSpc>
                <a:spcPct val="999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This is the </a:t>
            </a:r>
            <a:r>
              <a:rPr sz="2800" dirty="0">
                <a:latin typeface="Arial"/>
                <a:cs typeface="Arial"/>
              </a:rPr>
              <a:t>position graph  of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oscillating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 </a:t>
            </a:r>
            <a:r>
              <a:rPr sz="2800" dirty="0">
                <a:latin typeface="Arial"/>
                <a:cs typeface="Arial"/>
              </a:rPr>
              <a:t>horizontal spring. What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  the </a:t>
            </a:r>
            <a:r>
              <a:rPr sz="2800" dirty="0">
                <a:latin typeface="Arial"/>
                <a:cs typeface="Arial"/>
              </a:rPr>
              <a:t>phase constant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ϕ</a:t>
            </a:r>
            <a:r>
              <a:rPr sz="2775" baseline="-21021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688340" indent="-625475">
              <a:lnSpc>
                <a:spcPct val="100000"/>
              </a:lnSpc>
              <a:buAutoNum type="alphaUcPeriod"/>
              <a:tabLst>
                <a:tab pos="688340" algn="l"/>
                <a:tab pos="688975" algn="l"/>
              </a:tabLst>
            </a:pPr>
            <a:r>
              <a:rPr sz="2600" dirty="0">
                <a:latin typeface="Arial"/>
                <a:cs typeface="Arial"/>
              </a:rPr>
              <a:t>–</a:t>
            </a:r>
            <a:r>
              <a:rPr sz="2600" i="1" dirty="0">
                <a:latin typeface="Times New Roman"/>
                <a:cs typeface="Times New Roman"/>
              </a:rPr>
              <a:t>π </a:t>
            </a:r>
            <a:r>
              <a:rPr sz="2600" spc="-5" dirty="0">
                <a:latin typeface="Times New Roman"/>
                <a:cs typeface="Times New Roman"/>
              </a:rPr>
              <a:t>/2 rad</a:t>
            </a:r>
            <a:endParaRPr sz="2600">
              <a:latin typeface="Times New Roman"/>
              <a:cs typeface="Times New Roman"/>
            </a:endParaRPr>
          </a:p>
          <a:p>
            <a:pPr marL="6883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88340" algn="l"/>
                <a:tab pos="688975" algn="l"/>
              </a:tabLst>
            </a:pP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5" dirty="0">
                <a:latin typeface="Times New Roman"/>
                <a:cs typeface="Times New Roman"/>
              </a:rPr>
              <a:t> rad</a:t>
            </a:r>
            <a:endParaRPr sz="2600">
              <a:latin typeface="Times New Roman"/>
              <a:cs typeface="Times New Roman"/>
            </a:endParaRPr>
          </a:p>
          <a:p>
            <a:pPr marL="688340" indent="-625475">
              <a:lnSpc>
                <a:spcPct val="100000"/>
              </a:lnSpc>
              <a:spcBef>
                <a:spcPts val="940"/>
              </a:spcBef>
              <a:buFont typeface="Arial"/>
              <a:buAutoNum type="alphaUcPeriod"/>
              <a:tabLst>
                <a:tab pos="688340" algn="l"/>
                <a:tab pos="688975" algn="l"/>
              </a:tabLst>
            </a:pPr>
            <a:r>
              <a:rPr sz="2600" i="1" dirty="0">
                <a:latin typeface="Times New Roman"/>
                <a:cs typeface="Times New Roman"/>
              </a:rPr>
              <a:t>π </a:t>
            </a:r>
            <a:r>
              <a:rPr sz="2600" spc="-5" dirty="0">
                <a:latin typeface="Times New Roman"/>
                <a:cs typeface="Times New Roman"/>
              </a:rPr>
              <a:t>/2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883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88340" algn="l"/>
                <a:tab pos="688975" algn="l"/>
              </a:tabLst>
            </a:pPr>
            <a:r>
              <a:rPr sz="2600" i="1" dirty="0">
                <a:latin typeface="Times New Roman"/>
                <a:cs typeface="Times New Roman"/>
              </a:rPr>
              <a:t>π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88340" indent="-625475">
              <a:lnSpc>
                <a:spcPct val="100000"/>
              </a:lnSpc>
              <a:spcBef>
                <a:spcPts val="935"/>
              </a:spcBef>
              <a:buAutoNum type="alphaUcPeriod"/>
              <a:tabLst>
                <a:tab pos="688340" algn="l"/>
                <a:tab pos="688975" algn="l"/>
              </a:tabLst>
            </a:pPr>
            <a:r>
              <a:rPr sz="2600" dirty="0">
                <a:latin typeface="Arial"/>
                <a:cs typeface="Arial"/>
              </a:rPr>
              <a:t>None of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these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15.3</a:t>
            </a:r>
          </a:p>
        </p:txBody>
      </p:sp>
      <p:sp>
        <p:nvSpPr>
          <p:cNvPr id="3" name="object 3"/>
          <p:cNvSpPr/>
          <p:nvPr/>
        </p:nvSpPr>
        <p:spPr>
          <a:xfrm>
            <a:off x="5345838" y="1384300"/>
            <a:ext cx="3288224" cy="1859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3777" y="5327713"/>
            <a:ext cx="205867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Initial</a:t>
            </a:r>
            <a:r>
              <a:rPr sz="2200" spc="-1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conditions: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200" i="1" spc="-5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=</a:t>
            </a:r>
            <a:r>
              <a:rPr sz="2200" spc="-1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CE0100"/>
                </a:solidFill>
                <a:latin typeface="Times New Roman"/>
                <a:cs typeface="Times New Roman"/>
              </a:rPr>
              <a:t>–</a:t>
            </a:r>
            <a:r>
              <a:rPr sz="2200" i="1" dirty="0">
                <a:solidFill>
                  <a:srgbClr val="CE0100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200" i="1" spc="-5" dirty="0">
                <a:solidFill>
                  <a:srgbClr val="CE0100"/>
                </a:solidFill>
                <a:latin typeface="Times New Roman"/>
                <a:cs typeface="Times New Roman"/>
              </a:rPr>
              <a:t>v</a:t>
            </a:r>
            <a:r>
              <a:rPr sz="2175" i="1" spc="-7" baseline="-21072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=</a:t>
            </a:r>
            <a:r>
              <a:rPr sz="2200" spc="-18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E0100"/>
                </a:solidFill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" y="50292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5665" y="3373440"/>
            <a:ext cx="2026522" cy="1867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2495" y="1322641"/>
            <a:ext cx="4074795" cy="173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999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This is the </a:t>
            </a:r>
            <a:r>
              <a:rPr sz="2800" dirty="0">
                <a:latin typeface="Arial"/>
                <a:cs typeface="Arial"/>
              </a:rPr>
              <a:t>position graph  of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oscillating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 </a:t>
            </a:r>
            <a:r>
              <a:rPr sz="2800" dirty="0">
                <a:latin typeface="Arial"/>
                <a:cs typeface="Arial"/>
              </a:rPr>
              <a:t>horizontal spring. What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  the </a:t>
            </a:r>
            <a:r>
              <a:rPr sz="2800" dirty="0">
                <a:latin typeface="Arial"/>
                <a:cs typeface="Arial"/>
              </a:rPr>
              <a:t>phase constant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ϕ</a:t>
            </a:r>
            <a:r>
              <a:rPr sz="2775" baseline="-21021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450595" y="3328517"/>
            <a:ext cx="2712720" cy="260096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637540" indent="-625475">
              <a:lnSpc>
                <a:spcPct val="100000"/>
              </a:lnSpc>
              <a:spcBef>
                <a:spcPts val="1035"/>
              </a:spcBef>
              <a:buAutoNum type="alphaUcPeriod"/>
              <a:tabLst>
                <a:tab pos="637540" algn="l"/>
                <a:tab pos="638175" algn="l"/>
              </a:tabLst>
            </a:pPr>
            <a:r>
              <a:rPr sz="2600" dirty="0">
                <a:latin typeface="Arial"/>
                <a:cs typeface="Arial"/>
              </a:rPr>
              <a:t>–</a:t>
            </a:r>
            <a:r>
              <a:rPr sz="2600" i="1" dirty="0">
                <a:latin typeface="Times New Roman"/>
                <a:cs typeface="Times New Roman"/>
              </a:rPr>
              <a:t>π </a:t>
            </a:r>
            <a:r>
              <a:rPr sz="2600" spc="-5" dirty="0">
                <a:latin typeface="Times New Roman"/>
                <a:cs typeface="Times New Roman"/>
              </a:rPr>
              <a:t>/2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i="1" dirty="0">
                <a:latin typeface="Times New Roman"/>
                <a:cs typeface="Times New Roman"/>
              </a:rPr>
              <a:t>π </a:t>
            </a:r>
            <a:r>
              <a:rPr sz="2600" spc="-5" dirty="0">
                <a:latin typeface="Times New Roman"/>
                <a:cs typeface="Times New Roman"/>
              </a:rPr>
              <a:t>/2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35"/>
              </a:spcBef>
              <a:buFont typeface="Arial"/>
              <a:buAutoNum type="alphaUcPeriod"/>
              <a:tabLst>
                <a:tab pos="637540" algn="l"/>
                <a:tab pos="638175" algn="l"/>
              </a:tabLst>
            </a:pPr>
            <a:r>
              <a:rPr sz="2600" b="1" i="1" dirty="0">
                <a:latin typeface="Times New Roman"/>
                <a:cs typeface="Times New Roman"/>
              </a:rPr>
              <a:t>π</a:t>
            </a:r>
            <a:r>
              <a:rPr sz="2600" b="1" i="1" spc="-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rad</a:t>
            </a:r>
            <a:endParaRPr sz="2600">
              <a:latin typeface="Times New Roman"/>
              <a:cs typeface="Times New Roman"/>
            </a:endParaRPr>
          </a:p>
          <a:p>
            <a:pPr marL="637540" indent="-625475">
              <a:lnSpc>
                <a:spcPct val="100000"/>
              </a:lnSpc>
              <a:spcBef>
                <a:spcPts val="940"/>
              </a:spcBef>
              <a:buAutoNum type="alphaUcPeriod"/>
              <a:tabLst>
                <a:tab pos="637540" algn="l"/>
                <a:tab pos="638175" algn="l"/>
              </a:tabLst>
            </a:pPr>
            <a:r>
              <a:rPr sz="2600" dirty="0">
                <a:latin typeface="Arial"/>
                <a:cs typeface="Arial"/>
              </a:rPr>
              <a:t>None of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these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QuickCheck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15.4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2495" y="1008380"/>
            <a:ext cx="783082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figure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four oscillators at </a:t>
            </a:r>
            <a:r>
              <a:rPr sz="2600" i="1" dirty="0">
                <a:latin typeface="Times New Roman"/>
                <a:cs typeface="Times New Roman"/>
              </a:rPr>
              <a:t>t </a:t>
            </a:r>
            <a:r>
              <a:rPr sz="2600" dirty="0">
                <a:latin typeface="Times New Roman"/>
                <a:cs typeface="Times New Roman"/>
              </a:rPr>
              <a:t>= 0</a:t>
            </a:r>
            <a:r>
              <a:rPr sz="2600" dirty="0">
                <a:latin typeface="Arial"/>
                <a:cs typeface="Arial"/>
              </a:rPr>
              <a:t>. </a:t>
            </a:r>
            <a:r>
              <a:rPr sz="2600" spc="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which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phase </a:t>
            </a:r>
            <a:r>
              <a:rPr sz="2600" dirty="0">
                <a:latin typeface="Arial"/>
                <a:cs typeface="Arial"/>
              </a:rPr>
              <a:t>constant </a:t>
            </a:r>
            <a:r>
              <a:rPr sz="2600" i="1" spc="5" dirty="0">
                <a:latin typeface="Times New Roman"/>
                <a:cs typeface="Times New Roman"/>
              </a:rPr>
              <a:t>ϕ</a:t>
            </a:r>
            <a:r>
              <a:rPr sz="2550" spc="7" baseline="-21241" dirty="0">
                <a:latin typeface="Times New Roman"/>
                <a:cs typeface="Times New Roman"/>
              </a:rPr>
              <a:t>0 </a:t>
            </a:r>
            <a:r>
              <a:rPr sz="2600" dirty="0">
                <a:latin typeface="Times New Roman"/>
                <a:cs typeface="Times New Roman"/>
              </a:rPr>
              <a:t>=–π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/4</a:t>
            </a:r>
            <a:r>
              <a:rPr sz="2600" dirty="0"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4632" y="2132855"/>
            <a:ext cx="4513424" cy="382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632" y="2132855"/>
            <a:ext cx="4513424" cy="382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22320" y="2733739"/>
            <a:ext cx="2505658" cy="2287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2495" y="1008380"/>
            <a:ext cx="783082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figure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four oscillators at </a:t>
            </a:r>
            <a:r>
              <a:rPr sz="2600" i="1" dirty="0">
                <a:latin typeface="Times New Roman"/>
                <a:cs typeface="Times New Roman"/>
              </a:rPr>
              <a:t>t </a:t>
            </a:r>
            <a:r>
              <a:rPr sz="2600" dirty="0">
                <a:latin typeface="Times New Roman"/>
                <a:cs typeface="Times New Roman"/>
              </a:rPr>
              <a:t>= 0</a:t>
            </a:r>
            <a:r>
              <a:rPr sz="2600" dirty="0">
                <a:latin typeface="Arial"/>
                <a:cs typeface="Arial"/>
              </a:rPr>
              <a:t>. </a:t>
            </a:r>
            <a:r>
              <a:rPr sz="2600" spc="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which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phase </a:t>
            </a:r>
            <a:r>
              <a:rPr sz="2600" dirty="0">
                <a:latin typeface="Arial"/>
                <a:cs typeface="Arial"/>
              </a:rPr>
              <a:t>constant </a:t>
            </a:r>
            <a:r>
              <a:rPr sz="2600" i="1" spc="5" dirty="0">
                <a:latin typeface="Times New Roman"/>
                <a:cs typeface="Times New Roman"/>
              </a:rPr>
              <a:t>ϕ</a:t>
            </a:r>
            <a:r>
              <a:rPr sz="2550" spc="7" baseline="-21241" dirty="0">
                <a:latin typeface="Times New Roman"/>
                <a:cs typeface="Times New Roman"/>
              </a:rPr>
              <a:t>0 </a:t>
            </a:r>
            <a:r>
              <a:rPr sz="2600" dirty="0">
                <a:latin typeface="Times New Roman"/>
                <a:cs typeface="Times New Roman"/>
              </a:rPr>
              <a:t>=–π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/4</a:t>
            </a:r>
            <a:r>
              <a:rPr sz="2600" dirty="0"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30240" y="5083302"/>
            <a:ext cx="2235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Initial</a:t>
            </a:r>
            <a:r>
              <a:rPr sz="2400" spc="-90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conditions: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i="1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0.71</a:t>
            </a:r>
            <a:r>
              <a:rPr sz="2400" i="1" dirty="0">
                <a:solidFill>
                  <a:srgbClr val="CE0100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i="1" spc="-5" dirty="0">
                <a:solidFill>
                  <a:srgbClr val="CE0100"/>
                </a:solidFill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solidFill>
                  <a:srgbClr val="CE0100"/>
                </a:solidFill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&gt;</a:t>
            </a:r>
            <a:r>
              <a:rPr sz="2400" spc="-215" dirty="0">
                <a:solidFill>
                  <a:srgbClr val="CE01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E01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4221087"/>
            <a:ext cx="403224" cy="371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6271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Energy in Simple Harmonic</a:t>
            </a:r>
            <a:r>
              <a:rPr spc="-65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39" y="1183639"/>
            <a:ext cx="4606925" cy="48818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29565" marR="5080" indent="-317500">
              <a:lnSpc>
                <a:spcPct val="95000"/>
              </a:lnSpc>
              <a:spcBef>
                <a:spcPts val="26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An object of mass </a:t>
            </a:r>
            <a:r>
              <a:rPr sz="2600" i="1" dirty="0">
                <a:latin typeface="Times New Roman"/>
                <a:cs typeface="Times New Roman"/>
              </a:rPr>
              <a:t>m </a:t>
            </a:r>
            <a:r>
              <a:rPr sz="2600" dirty="0">
                <a:latin typeface="Arial"/>
                <a:cs typeface="Arial"/>
              </a:rPr>
              <a:t>on a  frictionless horizontal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surface 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attached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5" dirty="0">
                <a:latin typeface="Arial"/>
                <a:cs typeface="Arial"/>
              </a:rPr>
              <a:t>one end </a:t>
            </a:r>
            <a:r>
              <a:rPr sz="2600" dirty="0">
                <a:latin typeface="Arial"/>
                <a:cs typeface="Arial"/>
              </a:rPr>
              <a:t>of a  spring of spring constant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i="1" spc="-5" dirty="0">
                <a:latin typeface="Times New Roman"/>
                <a:cs typeface="Times New Roman"/>
              </a:rPr>
              <a:t>k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29565" marR="292100" indent="-317500">
              <a:lnSpc>
                <a:spcPts val="2960"/>
              </a:lnSpc>
              <a:spcBef>
                <a:spcPts val="133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other </a:t>
            </a:r>
            <a:r>
              <a:rPr sz="2600" spc="5" dirty="0">
                <a:latin typeface="Arial"/>
                <a:cs typeface="Arial"/>
              </a:rPr>
              <a:t>end </a:t>
            </a:r>
            <a:r>
              <a:rPr sz="2600" dirty="0">
                <a:latin typeface="Arial"/>
                <a:cs typeface="Arial"/>
              </a:rPr>
              <a:t>of 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spring 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attached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a fixed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wall.</a:t>
            </a:r>
            <a:endParaRPr sz="2600">
              <a:latin typeface="Arial"/>
              <a:cs typeface="Arial"/>
            </a:endParaRPr>
          </a:p>
          <a:p>
            <a:pPr marL="329565" marR="516890" indent="-317500">
              <a:lnSpc>
                <a:spcPts val="2960"/>
              </a:lnSpc>
              <a:spcBef>
                <a:spcPts val="125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As the object oscillates,  the energy </a:t>
            </a:r>
            <a:r>
              <a:rPr sz="2600" spc="-5" dirty="0">
                <a:latin typeface="Arial"/>
                <a:cs typeface="Arial"/>
              </a:rPr>
              <a:t>is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transformed</a:t>
            </a:r>
            <a:endParaRPr sz="2600">
              <a:latin typeface="Arial"/>
              <a:cs typeface="Arial"/>
            </a:endParaRPr>
          </a:p>
          <a:p>
            <a:pPr marL="329565">
              <a:lnSpc>
                <a:spcPts val="2815"/>
              </a:lnSpc>
            </a:pPr>
            <a:r>
              <a:rPr sz="2600" dirty="0">
                <a:latin typeface="Arial"/>
                <a:cs typeface="Arial"/>
              </a:rPr>
              <a:t>between kinetic energy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and</a:t>
            </a:r>
            <a:endParaRPr sz="2600">
              <a:latin typeface="Arial"/>
              <a:cs typeface="Arial"/>
            </a:endParaRPr>
          </a:p>
          <a:p>
            <a:pPr marL="329565" marR="39370">
              <a:lnSpc>
                <a:spcPct val="95000"/>
              </a:lnSpc>
              <a:spcBef>
                <a:spcPts val="80"/>
              </a:spcBef>
            </a:pPr>
            <a:r>
              <a:rPr sz="2600" dirty="0">
                <a:latin typeface="Arial"/>
                <a:cs typeface="Arial"/>
              </a:rPr>
              <a:t>potential </a:t>
            </a:r>
            <a:r>
              <a:rPr sz="2600" spc="-25" dirty="0">
                <a:latin typeface="Arial"/>
                <a:cs typeface="Arial"/>
              </a:rPr>
              <a:t>energy, </a:t>
            </a:r>
            <a:r>
              <a:rPr sz="2600" spc="5" dirty="0">
                <a:latin typeface="Arial"/>
                <a:cs typeface="Arial"/>
              </a:rPr>
              <a:t>but </a:t>
            </a:r>
            <a:r>
              <a:rPr sz="2600" dirty="0">
                <a:latin typeface="Arial"/>
                <a:cs typeface="Arial"/>
              </a:rPr>
              <a:t>the  mechanical energy </a:t>
            </a:r>
            <a:r>
              <a:rPr sz="2600" i="1" dirty="0">
                <a:latin typeface="Times New Roman"/>
                <a:cs typeface="Times New Roman"/>
              </a:rPr>
              <a:t>E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600" i="1" dirty="0">
                <a:latin typeface="Times New Roman"/>
                <a:cs typeface="Times New Roman"/>
              </a:rPr>
              <a:t>K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U  </a:t>
            </a:r>
            <a:r>
              <a:rPr sz="2600" dirty="0">
                <a:latin typeface="Arial"/>
                <a:cs typeface="Arial"/>
              </a:rPr>
              <a:t>doesn’t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change.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9325" y="788466"/>
            <a:ext cx="3644450" cy="5588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9561"/>
            <a:ext cx="6271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Energy in Simple Harmonic</a:t>
            </a:r>
            <a:r>
              <a:rPr spc="-65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39" y="1543113"/>
            <a:ext cx="4322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800" spc="-5" dirty="0">
                <a:latin typeface="Arial"/>
                <a:cs typeface="Arial"/>
              </a:rPr>
              <a:t>Energy is </a:t>
            </a:r>
            <a:r>
              <a:rPr sz="2800" dirty="0">
                <a:latin typeface="Arial"/>
                <a:cs typeface="Arial"/>
              </a:rPr>
              <a:t>conserved </a:t>
            </a:r>
            <a:r>
              <a:rPr sz="2800" spc="-5" dirty="0">
                <a:latin typeface="Arial"/>
                <a:cs typeface="Arial"/>
              </a:rPr>
              <a:t>in  Simple Harmonic</a:t>
            </a:r>
            <a:r>
              <a:rPr sz="2800" dirty="0">
                <a:latin typeface="Arial"/>
                <a:cs typeface="Arial"/>
              </a:rPr>
              <a:t> Motion: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652" y="2649955"/>
            <a:ext cx="3652713" cy="721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352" y="3866091"/>
            <a:ext cx="3652713" cy="36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2045" y="1196751"/>
            <a:ext cx="3625920" cy="489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079" y="4863891"/>
            <a:ext cx="3851651" cy="394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1943"/>
            <a:ext cx="3589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98703" y="1676400"/>
            <a:ext cx="8686800" cy="3749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4457" y="1682488"/>
            <a:ext cx="4220525" cy="302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50595" y="1170242"/>
            <a:ext cx="4788535" cy="477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block oscillates on a very long  horizontal spring. </a:t>
            </a: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graph 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block’s </a:t>
            </a:r>
            <a:r>
              <a:rPr sz="2600" dirty="0">
                <a:latin typeface="Arial"/>
                <a:cs typeface="Arial"/>
              </a:rPr>
              <a:t>kinetic </a:t>
            </a:r>
            <a:r>
              <a:rPr sz="2600" spc="5" dirty="0">
                <a:latin typeface="Arial"/>
                <a:cs typeface="Arial"/>
              </a:rPr>
              <a:t>energy  </a:t>
            </a:r>
            <a:r>
              <a:rPr sz="2600" dirty="0">
                <a:latin typeface="Arial"/>
                <a:cs typeface="Arial"/>
              </a:rPr>
              <a:t>as a function of position. What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the spring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constant?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1760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80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Arial"/>
                <a:cs typeface="Arial"/>
              </a:rPr>
              <a:t>I </a:t>
            </a:r>
            <a:r>
              <a:rPr sz="2400" spc="-5" dirty="0">
                <a:latin typeface="Arial"/>
                <a:cs typeface="Arial"/>
              </a:rPr>
              <a:t>have no</a:t>
            </a:r>
            <a:r>
              <a:rPr sz="2400" spc="-10" dirty="0">
                <a:latin typeface="Arial"/>
                <a:cs typeface="Arial"/>
              </a:rPr>
              <a:t> idea.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4457" y="1682488"/>
            <a:ext cx="4220525" cy="302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595" y="1170242"/>
            <a:ext cx="4788535" cy="477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block oscillates on a very long  horizontal spring. </a:t>
            </a: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graph 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block’s </a:t>
            </a:r>
            <a:r>
              <a:rPr sz="2600" dirty="0">
                <a:latin typeface="Arial"/>
                <a:cs typeface="Arial"/>
              </a:rPr>
              <a:t>kinetic </a:t>
            </a:r>
            <a:r>
              <a:rPr sz="2600" spc="5" dirty="0">
                <a:latin typeface="Arial"/>
                <a:cs typeface="Arial"/>
              </a:rPr>
              <a:t>energy  </a:t>
            </a:r>
            <a:r>
              <a:rPr sz="2600" dirty="0">
                <a:latin typeface="Arial"/>
                <a:cs typeface="Arial"/>
              </a:rPr>
              <a:t>as a function of position. What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the spring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constant?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1760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b="1" dirty="0">
                <a:latin typeface="Times New Roman"/>
                <a:cs typeface="Times New Roman"/>
              </a:rPr>
              <a:t>4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80"/>
              </a:spcBef>
              <a:buFont typeface="Arial"/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N/m</a:t>
            </a:r>
            <a:endParaRPr sz="2400">
              <a:latin typeface="Times New Roman"/>
              <a:cs typeface="Times New Roman"/>
            </a:endParaRPr>
          </a:p>
          <a:p>
            <a:pPr marL="617220" indent="-605155">
              <a:lnSpc>
                <a:spcPct val="100000"/>
              </a:lnSpc>
              <a:spcBef>
                <a:spcPts val="575"/>
              </a:spcBef>
              <a:buAutoNum type="alphaUcPeriod"/>
              <a:tabLst>
                <a:tab pos="617220" algn="l"/>
                <a:tab pos="617855" algn="l"/>
              </a:tabLst>
            </a:pPr>
            <a:r>
              <a:rPr sz="2400" dirty="0">
                <a:latin typeface="Arial"/>
                <a:cs typeface="Arial"/>
              </a:rPr>
              <a:t>I </a:t>
            </a:r>
            <a:r>
              <a:rPr sz="2400" spc="-5" dirty="0">
                <a:latin typeface="Arial"/>
                <a:cs typeface="Arial"/>
              </a:rPr>
              <a:t>have no</a:t>
            </a:r>
            <a:r>
              <a:rPr sz="2400" spc="-10" dirty="0">
                <a:latin typeface="Arial"/>
                <a:cs typeface="Arial"/>
              </a:rPr>
              <a:t> idea.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" y="47244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1000" y="4911725"/>
            <a:ext cx="2756128" cy="1387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799"/>
            <a:ext cx="69240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Frequency of Simple Harmonic</a:t>
            </a:r>
            <a:r>
              <a:rPr spc="-90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952" y="5397563"/>
            <a:ext cx="7480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So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52" y="1009776"/>
            <a:ext cx="7905115" cy="3234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55880" indent="-317500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2600" spc="-5" dirty="0">
                <a:latin typeface="Arial"/>
                <a:cs typeface="Arial"/>
              </a:rPr>
              <a:t>In </a:t>
            </a:r>
            <a:r>
              <a:rPr sz="2600" dirty="0">
                <a:latin typeface="Arial"/>
                <a:cs typeface="Arial"/>
              </a:rPr>
              <a:t>SHM, when </a:t>
            </a:r>
            <a:r>
              <a:rPr sz="2600" i="1" dirty="0">
                <a:latin typeface="Times New Roman"/>
                <a:cs typeface="Times New Roman"/>
              </a:rPr>
              <a:t>K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maximum, </a:t>
            </a:r>
            <a:r>
              <a:rPr sz="2600" i="1" dirty="0">
                <a:latin typeface="Times New Roman"/>
                <a:cs typeface="Times New Roman"/>
              </a:rPr>
              <a:t>U </a:t>
            </a:r>
            <a:r>
              <a:rPr sz="2600" dirty="0">
                <a:latin typeface="Times New Roman"/>
                <a:cs typeface="Times New Roman"/>
              </a:rPr>
              <a:t>= 0</a:t>
            </a:r>
            <a:r>
              <a:rPr sz="2600" dirty="0">
                <a:latin typeface="Arial"/>
                <a:cs typeface="Arial"/>
              </a:rPr>
              <a:t>, </a:t>
            </a:r>
            <a:r>
              <a:rPr sz="2600" spc="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when </a:t>
            </a:r>
            <a:r>
              <a:rPr sz="2600" i="1" dirty="0">
                <a:latin typeface="Times New Roman"/>
                <a:cs typeface="Times New Roman"/>
              </a:rPr>
              <a:t>U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maximum, </a:t>
            </a:r>
            <a:r>
              <a:rPr sz="2600" i="1" dirty="0">
                <a:latin typeface="Times New Roman"/>
                <a:cs typeface="Times New Roman"/>
              </a:rPr>
              <a:t>K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9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80365" indent="-317500">
              <a:lnSpc>
                <a:spcPct val="100000"/>
              </a:lnSpc>
              <a:buClr>
                <a:srgbClr val="932F71"/>
              </a:buClr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2600" i="1" dirty="0">
                <a:latin typeface="Times New Roman"/>
                <a:cs typeface="Times New Roman"/>
              </a:rPr>
              <a:t>K </a:t>
            </a:r>
            <a:r>
              <a:rPr sz="2600" dirty="0">
                <a:latin typeface="Times New Roman"/>
                <a:cs typeface="Times New Roman"/>
              </a:rPr>
              <a:t>+ </a:t>
            </a:r>
            <a:r>
              <a:rPr sz="2600" i="1" dirty="0">
                <a:latin typeface="Times New Roman"/>
                <a:cs typeface="Times New Roman"/>
              </a:rPr>
              <a:t>U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constant, so </a:t>
            </a:r>
            <a:r>
              <a:rPr sz="2600" i="1" spc="5" dirty="0">
                <a:latin typeface="Times New Roman"/>
                <a:cs typeface="Times New Roman"/>
              </a:rPr>
              <a:t>K</a:t>
            </a:r>
            <a:r>
              <a:rPr sz="2550" spc="7" baseline="-21241" dirty="0">
                <a:latin typeface="Times New Roman"/>
                <a:cs typeface="Times New Roman"/>
              </a:rPr>
              <a:t>max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U</a:t>
            </a:r>
            <a:r>
              <a:rPr sz="2550" spc="7" baseline="-21241" dirty="0">
                <a:latin typeface="Times New Roman"/>
                <a:cs typeface="Times New Roman"/>
              </a:rPr>
              <a:t>max</a:t>
            </a:r>
            <a:r>
              <a:rPr sz="2600" spc="5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32F71"/>
              </a:buClr>
              <a:buFont typeface="Wingdings"/>
              <a:buChar char=""/>
            </a:pPr>
            <a:endParaRPr sz="3300">
              <a:latin typeface="Times New Roman"/>
              <a:cs typeface="Times New Roman"/>
            </a:endParaRPr>
          </a:p>
          <a:p>
            <a:pPr marL="381635" indent="-317500">
              <a:lnSpc>
                <a:spcPct val="100000"/>
              </a:lnSpc>
              <a:spcBef>
                <a:spcPts val="2380"/>
              </a:spcBef>
              <a:buClr>
                <a:srgbClr val="932F71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600" dirty="0">
                <a:latin typeface="Arial"/>
                <a:cs typeface="Arial"/>
              </a:rPr>
              <a:t>So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32F71"/>
              </a:buClr>
              <a:buFont typeface="Wingdings"/>
              <a:buChar char=""/>
            </a:pPr>
            <a:endParaRPr sz="3000">
              <a:latin typeface="Times New Roman"/>
              <a:cs typeface="Times New Roman"/>
            </a:endParaRPr>
          </a:p>
          <a:p>
            <a:pPr marL="381635" indent="-317500">
              <a:lnSpc>
                <a:spcPct val="100000"/>
              </a:lnSpc>
              <a:buClr>
                <a:srgbClr val="932F71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600" spc="-20" dirty="0">
                <a:latin typeface="Arial"/>
                <a:cs typeface="Arial"/>
              </a:rPr>
              <a:t>Earlier, </a:t>
            </a:r>
            <a:r>
              <a:rPr sz="2600" dirty="0">
                <a:latin typeface="Arial"/>
                <a:cs typeface="Arial"/>
              </a:rPr>
              <a:t>using kinematics, we found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that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6179" y="2361602"/>
            <a:ext cx="2480212" cy="718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2418" y="2839936"/>
            <a:ext cx="1694163" cy="731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7122" y="4378760"/>
            <a:ext cx="3073087" cy="636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9691" y="5206829"/>
            <a:ext cx="5547283" cy="816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3211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19441"/>
            <a:ext cx="6992620" cy="4549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oscillates </a:t>
            </a:r>
            <a:r>
              <a:rPr sz="2800" spc="-5" dirty="0">
                <a:latin typeface="Arial"/>
                <a:cs typeface="Arial"/>
              </a:rPr>
              <a:t>on a </a:t>
            </a:r>
            <a:r>
              <a:rPr sz="2800" dirty="0">
                <a:latin typeface="Arial"/>
                <a:cs typeface="Arial"/>
              </a:rPr>
              <a:t>horizontal spring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  </a:t>
            </a:r>
            <a:r>
              <a:rPr sz="2800" dirty="0">
                <a:latin typeface="Arial"/>
                <a:cs typeface="Arial"/>
              </a:rPr>
              <a:t>period </a:t>
            </a:r>
            <a:r>
              <a:rPr sz="2800" i="1" spc="-5" dirty="0">
                <a:latin typeface="Times New Roman"/>
                <a:cs typeface="Times New Roman"/>
              </a:rPr>
              <a:t>T </a:t>
            </a:r>
            <a:r>
              <a:rPr sz="2800" spc="-5" dirty="0">
                <a:latin typeface="Times New Roman"/>
                <a:cs typeface="Times New Roman"/>
              </a:rPr>
              <a:t>= 2.0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Arial"/>
                <a:cs typeface="Arial"/>
              </a:rPr>
              <a:t>. </a:t>
            </a:r>
            <a:r>
              <a:rPr sz="2800" spc="-5" dirty="0">
                <a:latin typeface="Arial"/>
                <a:cs typeface="Arial"/>
              </a:rPr>
              <a:t>If the </a:t>
            </a:r>
            <a:r>
              <a:rPr sz="2800" dirty="0">
                <a:latin typeface="Arial"/>
                <a:cs typeface="Arial"/>
              </a:rPr>
              <a:t>amplitude of the  oscillation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doubled,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new period </a:t>
            </a:r>
            <a:r>
              <a:rPr sz="2800" spc="-5" dirty="0">
                <a:latin typeface="Arial"/>
                <a:cs typeface="Arial"/>
              </a:rPr>
              <a:t>will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1.0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1.4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2.0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2.8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4.0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797" y="3071259"/>
            <a:ext cx="5332613" cy="2481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3211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19441"/>
            <a:ext cx="6992620" cy="4549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oscillates </a:t>
            </a:r>
            <a:r>
              <a:rPr sz="2800" spc="-5" dirty="0">
                <a:latin typeface="Arial"/>
                <a:cs typeface="Arial"/>
              </a:rPr>
              <a:t>on a </a:t>
            </a:r>
            <a:r>
              <a:rPr sz="2800" dirty="0">
                <a:latin typeface="Arial"/>
                <a:cs typeface="Arial"/>
              </a:rPr>
              <a:t>horizontal spring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  </a:t>
            </a:r>
            <a:r>
              <a:rPr sz="2800" dirty="0">
                <a:latin typeface="Arial"/>
                <a:cs typeface="Arial"/>
              </a:rPr>
              <a:t>period </a:t>
            </a:r>
            <a:r>
              <a:rPr sz="2800" i="1" spc="-5" dirty="0">
                <a:latin typeface="Times New Roman"/>
                <a:cs typeface="Times New Roman"/>
              </a:rPr>
              <a:t>T </a:t>
            </a:r>
            <a:r>
              <a:rPr sz="2800" spc="-5" dirty="0">
                <a:latin typeface="Times New Roman"/>
                <a:cs typeface="Times New Roman"/>
              </a:rPr>
              <a:t>= 2.0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Arial"/>
                <a:cs typeface="Arial"/>
              </a:rPr>
              <a:t>. </a:t>
            </a:r>
            <a:r>
              <a:rPr sz="2800" spc="-5" dirty="0">
                <a:latin typeface="Arial"/>
                <a:cs typeface="Arial"/>
              </a:rPr>
              <a:t>If the </a:t>
            </a:r>
            <a:r>
              <a:rPr sz="2800" dirty="0">
                <a:latin typeface="Arial"/>
                <a:cs typeface="Arial"/>
              </a:rPr>
              <a:t>amplitude of the  oscillation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doubled,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new period </a:t>
            </a:r>
            <a:r>
              <a:rPr sz="2800" spc="-5" dirty="0">
                <a:latin typeface="Arial"/>
                <a:cs typeface="Arial"/>
              </a:rPr>
              <a:t>will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1.0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1.4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b="1" dirty="0">
                <a:latin typeface="Times New Roman"/>
                <a:cs typeface="Times New Roman"/>
              </a:rPr>
              <a:t>2.0</a:t>
            </a:r>
            <a:r>
              <a:rPr sz="2600" b="1" spc="-10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2.8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11505" indent="-59944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11505" algn="l"/>
                <a:tab pos="612140" algn="l"/>
              </a:tabLst>
            </a:pPr>
            <a:r>
              <a:rPr sz="2600" dirty="0">
                <a:latin typeface="Times New Roman"/>
                <a:cs typeface="Times New Roman"/>
              </a:rPr>
              <a:t>4.0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797" y="3071259"/>
            <a:ext cx="5332613" cy="2481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" y="41656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09979"/>
            <a:ext cx="7510780" cy="4775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block of mass </a:t>
            </a:r>
            <a:r>
              <a:rPr sz="2800" i="1" spc="-5" dirty="0">
                <a:latin typeface="Times New Roman"/>
                <a:cs typeface="Times New Roman"/>
              </a:rPr>
              <a:t>m </a:t>
            </a:r>
            <a:r>
              <a:rPr sz="2800" dirty="0">
                <a:latin typeface="Arial"/>
                <a:cs typeface="Arial"/>
              </a:rPr>
              <a:t>oscillates </a:t>
            </a:r>
            <a:r>
              <a:rPr sz="2800" spc="-5" dirty="0">
                <a:latin typeface="Arial"/>
                <a:cs typeface="Arial"/>
              </a:rPr>
              <a:t>on a </a:t>
            </a:r>
            <a:r>
              <a:rPr sz="2800" dirty="0">
                <a:latin typeface="Arial"/>
                <a:cs typeface="Arial"/>
              </a:rPr>
              <a:t>horizontal  spring </a:t>
            </a:r>
            <a:r>
              <a:rPr sz="2800" spc="-5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period </a:t>
            </a:r>
            <a:r>
              <a:rPr sz="2800" i="1" spc="-5" dirty="0">
                <a:latin typeface="Times New Roman"/>
                <a:cs typeface="Times New Roman"/>
              </a:rPr>
              <a:t>T </a:t>
            </a:r>
            <a:r>
              <a:rPr sz="2800" spc="-5" dirty="0">
                <a:latin typeface="Times New Roman"/>
                <a:cs typeface="Times New Roman"/>
              </a:rPr>
              <a:t>= 2.0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Arial"/>
                <a:cs typeface="Arial"/>
              </a:rPr>
              <a:t>. </a:t>
            </a:r>
            <a:r>
              <a:rPr sz="2800" spc="-5" dirty="0">
                <a:latin typeface="Arial"/>
                <a:cs typeface="Arial"/>
              </a:rPr>
              <a:t>If a </a:t>
            </a:r>
            <a:r>
              <a:rPr sz="2800" dirty="0">
                <a:latin typeface="Arial"/>
                <a:cs typeface="Arial"/>
              </a:rPr>
              <a:t>second identical  block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glued </a:t>
            </a:r>
            <a:r>
              <a:rPr sz="2800" spc="-5" dirty="0">
                <a:latin typeface="Arial"/>
                <a:cs typeface="Arial"/>
              </a:rPr>
              <a:t>to the top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first block, the  new period </a:t>
            </a:r>
            <a:r>
              <a:rPr sz="2800" spc="-5" dirty="0">
                <a:latin typeface="Arial"/>
                <a:cs typeface="Arial"/>
              </a:rPr>
              <a:t>will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1.0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1.4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2.0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2.8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4.0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797" y="3071259"/>
            <a:ext cx="5332613" cy="2481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09979"/>
            <a:ext cx="7510780" cy="4775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block of mass </a:t>
            </a:r>
            <a:r>
              <a:rPr sz="2800" i="1" spc="-5" dirty="0">
                <a:latin typeface="Times New Roman"/>
                <a:cs typeface="Times New Roman"/>
              </a:rPr>
              <a:t>m </a:t>
            </a:r>
            <a:r>
              <a:rPr sz="2800" dirty="0">
                <a:latin typeface="Arial"/>
                <a:cs typeface="Arial"/>
              </a:rPr>
              <a:t>oscillates </a:t>
            </a:r>
            <a:r>
              <a:rPr sz="2800" spc="-5" dirty="0">
                <a:latin typeface="Arial"/>
                <a:cs typeface="Arial"/>
              </a:rPr>
              <a:t>on a </a:t>
            </a:r>
            <a:r>
              <a:rPr sz="2800" dirty="0">
                <a:latin typeface="Arial"/>
                <a:cs typeface="Arial"/>
              </a:rPr>
              <a:t>horizontal  spring </a:t>
            </a:r>
            <a:r>
              <a:rPr sz="2800" spc="-5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period </a:t>
            </a:r>
            <a:r>
              <a:rPr sz="2800" i="1" spc="-5" dirty="0">
                <a:latin typeface="Times New Roman"/>
                <a:cs typeface="Times New Roman"/>
              </a:rPr>
              <a:t>T </a:t>
            </a:r>
            <a:r>
              <a:rPr sz="2800" spc="-5" dirty="0">
                <a:latin typeface="Times New Roman"/>
                <a:cs typeface="Times New Roman"/>
              </a:rPr>
              <a:t>= 2.0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Arial"/>
                <a:cs typeface="Arial"/>
              </a:rPr>
              <a:t>. </a:t>
            </a:r>
            <a:r>
              <a:rPr sz="2800" spc="-5" dirty="0">
                <a:latin typeface="Arial"/>
                <a:cs typeface="Arial"/>
              </a:rPr>
              <a:t>If a </a:t>
            </a:r>
            <a:r>
              <a:rPr sz="2800" dirty="0">
                <a:latin typeface="Arial"/>
                <a:cs typeface="Arial"/>
              </a:rPr>
              <a:t>second identical  block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glued </a:t>
            </a:r>
            <a:r>
              <a:rPr sz="2800" spc="-5" dirty="0">
                <a:latin typeface="Arial"/>
                <a:cs typeface="Arial"/>
              </a:rPr>
              <a:t>to the top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first block, the  new period </a:t>
            </a:r>
            <a:r>
              <a:rPr sz="2800" spc="-5" dirty="0">
                <a:latin typeface="Arial"/>
                <a:cs typeface="Arial"/>
              </a:rPr>
              <a:t>will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1.0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1.4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45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2.0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b="1" dirty="0">
                <a:latin typeface="Times New Roman"/>
                <a:cs typeface="Times New Roman"/>
              </a:rPr>
              <a:t>2.8</a:t>
            </a:r>
            <a:r>
              <a:rPr sz="2600" b="1" spc="-10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  <a:p>
            <a:pPr marL="680085" indent="-668020">
              <a:lnSpc>
                <a:spcPct val="100000"/>
              </a:lnSpc>
              <a:spcBef>
                <a:spcPts val="1250"/>
              </a:spcBef>
              <a:buFont typeface="Arial"/>
              <a:buAutoNum type="alphaUcPeriod"/>
              <a:tabLst>
                <a:tab pos="680085" algn="l"/>
                <a:tab pos="680720" algn="l"/>
              </a:tabLst>
            </a:pPr>
            <a:r>
              <a:rPr sz="2600" dirty="0">
                <a:latin typeface="Times New Roman"/>
                <a:cs typeface="Times New Roman"/>
              </a:rPr>
              <a:t>4.0</a:t>
            </a:r>
            <a:r>
              <a:rPr sz="2600" spc="-10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797" y="3071259"/>
            <a:ext cx="5332613" cy="2481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" y="49403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6600" y="4889500"/>
            <a:ext cx="1243629" cy="404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24204"/>
            <a:ext cx="8422640" cy="3598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Two </a:t>
            </a:r>
            <a:r>
              <a:rPr sz="2800" dirty="0">
                <a:latin typeface="Arial"/>
                <a:cs typeface="Arial"/>
              </a:rPr>
              <a:t>identical blocks oscillate </a:t>
            </a:r>
            <a:r>
              <a:rPr sz="2800" spc="-5" dirty="0">
                <a:latin typeface="Arial"/>
                <a:cs typeface="Arial"/>
              </a:rPr>
              <a:t>on different </a:t>
            </a:r>
            <a:r>
              <a:rPr sz="2800" dirty="0">
                <a:latin typeface="Arial"/>
                <a:cs typeface="Arial"/>
              </a:rPr>
              <a:t>horizontal  springs. </a:t>
            </a:r>
            <a:r>
              <a:rPr sz="2800" spc="-5" dirty="0">
                <a:latin typeface="Arial"/>
                <a:cs typeface="Arial"/>
              </a:rPr>
              <a:t>Which </a:t>
            </a:r>
            <a:r>
              <a:rPr sz="2800" dirty="0">
                <a:latin typeface="Arial"/>
                <a:cs typeface="Arial"/>
              </a:rPr>
              <a:t>spring has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larger spring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constant?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AutoNum type="alphaUcPeriod"/>
              <a:tabLst>
                <a:tab pos="621665" algn="l"/>
                <a:tab pos="6223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red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spring</a:t>
            </a:r>
            <a:endParaRPr sz="2600">
              <a:latin typeface="Arial"/>
              <a:cs typeface="Arial"/>
            </a:endParaRPr>
          </a:p>
          <a:p>
            <a:pPr marL="622300" indent="-609600">
              <a:lnSpc>
                <a:spcPct val="100000"/>
              </a:lnSpc>
              <a:spcBef>
                <a:spcPts val="1250"/>
              </a:spcBef>
              <a:buAutoNum type="alphaUcPeriod"/>
              <a:tabLst>
                <a:tab pos="621665" algn="l"/>
                <a:tab pos="6223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blue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spring</a:t>
            </a:r>
            <a:endParaRPr sz="2600">
              <a:latin typeface="Arial"/>
              <a:cs typeface="Arial"/>
            </a:endParaRPr>
          </a:p>
          <a:p>
            <a:pPr marL="622300" marR="4944110" indent="-609600">
              <a:lnSpc>
                <a:spcPct val="100000"/>
              </a:lnSpc>
              <a:spcBef>
                <a:spcPts val="1245"/>
              </a:spcBef>
              <a:buAutoNum type="alphaUcPeriod"/>
              <a:tabLst>
                <a:tab pos="621665" algn="l"/>
                <a:tab pos="622300" algn="l"/>
              </a:tabLst>
            </a:pPr>
            <a:r>
              <a:rPr sz="2600" spc="-5" dirty="0">
                <a:latin typeface="Arial"/>
                <a:cs typeface="Arial"/>
              </a:rPr>
              <a:t>There’s </a:t>
            </a:r>
            <a:r>
              <a:rPr sz="2600" spc="5" dirty="0">
                <a:latin typeface="Arial"/>
                <a:cs typeface="Arial"/>
              </a:rPr>
              <a:t>not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enough  </a:t>
            </a:r>
            <a:r>
              <a:rPr sz="2600" dirty="0">
                <a:latin typeface="Arial"/>
                <a:cs typeface="Arial"/>
              </a:rPr>
              <a:t>information 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tell.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2300" y="2547812"/>
            <a:ext cx="4117974" cy="311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595" y="1124204"/>
            <a:ext cx="8422640" cy="3598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latin typeface="Arial"/>
                <a:cs typeface="Arial"/>
              </a:rPr>
              <a:t>Two </a:t>
            </a:r>
            <a:r>
              <a:rPr sz="2800" dirty="0">
                <a:latin typeface="Arial"/>
                <a:cs typeface="Arial"/>
              </a:rPr>
              <a:t>identical blocks oscillate </a:t>
            </a:r>
            <a:r>
              <a:rPr sz="2800" spc="-5" dirty="0">
                <a:latin typeface="Arial"/>
                <a:cs typeface="Arial"/>
              </a:rPr>
              <a:t>on different </a:t>
            </a:r>
            <a:r>
              <a:rPr sz="2800" dirty="0">
                <a:latin typeface="Arial"/>
                <a:cs typeface="Arial"/>
              </a:rPr>
              <a:t>horizontal  springs. </a:t>
            </a:r>
            <a:r>
              <a:rPr sz="2800" spc="-5" dirty="0">
                <a:latin typeface="Arial"/>
                <a:cs typeface="Arial"/>
              </a:rPr>
              <a:t>Which </a:t>
            </a:r>
            <a:r>
              <a:rPr sz="2800" dirty="0">
                <a:latin typeface="Arial"/>
                <a:cs typeface="Arial"/>
              </a:rPr>
              <a:t>spring has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larger spring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constant?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AutoNum type="alphaUcPeriod"/>
              <a:tabLst>
                <a:tab pos="621665" algn="l"/>
                <a:tab pos="622300" algn="l"/>
              </a:tabLst>
            </a:pPr>
            <a:r>
              <a:rPr sz="2600" b="1" spc="5" dirty="0">
                <a:latin typeface="Arial"/>
                <a:cs typeface="Arial"/>
              </a:rPr>
              <a:t>The </a:t>
            </a:r>
            <a:r>
              <a:rPr sz="2600" b="1" dirty="0">
                <a:latin typeface="Arial"/>
                <a:cs typeface="Arial"/>
              </a:rPr>
              <a:t>red</a:t>
            </a:r>
            <a:r>
              <a:rPr sz="2600" b="1" spc="-10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spring</a:t>
            </a:r>
            <a:endParaRPr sz="2600">
              <a:latin typeface="Arial"/>
              <a:cs typeface="Arial"/>
            </a:endParaRPr>
          </a:p>
          <a:p>
            <a:pPr marL="622300" indent="-609600">
              <a:lnSpc>
                <a:spcPct val="100000"/>
              </a:lnSpc>
              <a:spcBef>
                <a:spcPts val="1250"/>
              </a:spcBef>
              <a:buAutoNum type="alphaUcPeriod"/>
              <a:tabLst>
                <a:tab pos="621665" algn="l"/>
                <a:tab pos="6223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blue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spring</a:t>
            </a:r>
            <a:endParaRPr sz="2600">
              <a:latin typeface="Arial"/>
              <a:cs typeface="Arial"/>
            </a:endParaRPr>
          </a:p>
          <a:p>
            <a:pPr marL="622300" marR="4944110" indent="-609600">
              <a:lnSpc>
                <a:spcPct val="100000"/>
              </a:lnSpc>
              <a:spcBef>
                <a:spcPts val="1245"/>
              </a:spcBef>
              <a:buAutoNum type="alphaUcPeriod"/>
              <a:tabLst>
                <a:tab pos="621665" algn="l"/>
                <a:tab pos="622300" algn="l"/>
              </a:tabLst>
            </a:pPr>
            <a:r>
              <a:rPr sz="2600" spc="-5" dirty="0">
                <a:latin typeface="Arial"/>
                <a:cs typeface="Arial"/>
              </a:rPr>
              <a:t>There’s </a:t>
            </a:r>
            <a:r>
              <a:rPr sz="2600" spc="5" dirty="0">
                <a:latin typeface="Arial"/>
                <a:cs typeface="Arial"/>
              </a:rPr>
              <a:t>not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enough  </a:t>
            </a:r>
            <a:r>
              <a:rPr sz="2600" dirty="0">
                <a:latin typeface="Arial"/>
                <a:cs typeface="Arial"/>
              </a:rPr>
              <a:t>information 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tell.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2300" y="2547812"/>
            <a:ext cx="4117974" cy="3113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" y="28321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4737" y="2446337"/>
            <a:ext cx="1206499" cy="460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7180"/>
            <a:ext cx="8008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15.4 Using Conservation of</a:t>
            </a:r>
            <a:r>
              <a:rPr spc="-105" dirty="0"/>
              <a:t> </a:t>
            </a:r>
            <a:r>
              <a:rPr spc="-5" dirty="0"/>
              <a:t>Energy</a:t>
            </a:r>
          </a:p>
        </p:txBody>
      </p:sp>
      <p:sp>
        <p:nvSpPr>
          <p:cNvPr id="3" name="object 3"/>
          <p:cNvSpPr/>
          <p:nvPr/>
        </p:nvSpPr>
        <p:spPr>
          <a:xfrm>
            <a:off x="1557582" y="2008131"/>
            <a:ext cx="6349014" cy="2324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7669" y="4334587"/>
            <a:ext cx="6359525" cy="0"/>
          </a:xfrm>
          <a:custGeom>
            <a:avLst/>
            <a:gdLst/>
            <a:ahLst/>
            <a:cxnLst/>
            <a:rect l="l" t="t" r="r" b="b"/>
            <a:pathLst>
              <a:path w="6359525">
                <a:moveTo>
                  <a:pt x="6358928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1943"/>
            <a:ext cx="3589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Chapter 15</a:t>
            </a:r>
            <a:r>
              <a:rPr spc="-95" dirty="0"/>
              <a:t> </a:t>
            </a:r>
            <a:r>
              <a:rPr spc="-5" dirty="0"/>
              <a:t>Preview</a:t>
            </a:r>
          </a:p>
        </p:txBody>
      </p:sp>
      <p:sp>
        <p:nvSpPr>
          <p:cNvPr id="3" name="object 3"/>
          <p:cNvSpPr/>
          <p:nvPr/>
        </p:nvSpPr>
        <p:spPr>
          <a:xfrm>
            <a:off x="298704" y="1572767"/>
            <a:ext cx="8546591" cy="3511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3211"/>
            <a:ext cx="8008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15.4 Using Conservation of</a:t>
            </a:r>
            <a:r>
              <a:rPr spc="-105" dirty="0"/>
              <a:t> </a:t>
            </a:r>
            <a:r>
              <a:rPr spc="-5" dirty="0"/>
              <a:t>Energy</a:t>
            </a:r>
          </a:p>
        </p:txBody>
      </p:sp>
      <p:sp>
        <p:nvSpPr>
          <p:cNvPr id="3" name="object 3"/>
          <p:cNvSpPr/>
          <p:nvPr/>
        </p:nvSpPr>
        <p:spPr>
          <a:xfrm>
            <a:off x="244627" y="2408262"/>
            <a:ext cx="8694381" cy="1956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514" y="1844827"/>
            <a:ext cx="8854782" cy="2045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514" y="2303616"/>
            <a:ext cx="4427390" cy="1966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623" y="4365104"/>
            <a:ext cx="8694420" cy="0"/>
          </a:xfrm>
          <a:custGeom>
            <a:avLst/>
            <a:gdLst/>
            <a:ahLst/>
            <a:cxnLst/>
            <a:rect l="l" t="t" r="r" b="b"/>
            <a:pathLst>
              <a:path w="8694420">
                <a:moveTo>
                  <a:pt x="0" y="0"/>
                </a:moveTo>
                <a:lnTo>
                  <a:pt x="8694394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6386"/>
            <a:ext cx="8008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15.4 Using Conservation of</a:t>
            </a:r>
            <a:r>
              <a:rPr spc="-105" dirty="0"/>
              <a:t> </a:t>
            </a:r>
            <a:r>
              <a:rPr spc="-5" dirty="0"/>
              <a:t>Energy</a:t>
            </a:r>
          </a:p>
        </p:txBody>
      </p:sp>
      <p:sp>
        <p:nvSpPr>
          <p:cNvPr id="3" name="object 3"/>
          <p:cNvSpPr/>
          <p:nvPr/>
        </p:nvSpPr>
        <p:spPr>
          <a:xfrm>
            <a:off x="1931835" y="1899682"/>
            <a:ext cx="5335140" cy="1724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1392" y="2973222"/>
            <a:ext cx="5336053" cy="1536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7974"/>
            <a:ext cx="7421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Harmonic Motion Motion</a:t>
            </a:r>
            <a:r>
              <a:rPr spc="-100" dirty="0"/>
              <a:t> </a:t>
            </a:r>
            <a:r>
              <a:rPr spc="-5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39" y="1116901"/>
            <a:ext cx="8267065" cy="25406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29565" marR="5080" indent="-317500">
              <a:lnSpc>
                <a:spcPts val="2960"/>
              </a:lnSpc>
              <a:spcBef>
                <a:spcPts val="33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top </a:t>
            </a:r>
            <a:r>
              <a:rPr sz="2600" spc="5" dirty="0">
                <a:latin typeface="Arial"/>
                <a:cs typeface="Arial"/>
              </a:rPr>
              <a:t>set </a:t>
            </a:r>
            <a:r>
              <a:rPr sz="2600" dirty="0">
                <a:latin typeface="Arial"/>
                <a:cs typeface="Arial"/>
              </a:rPr>
              <a:t>of dots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 motion diagram </a:t>
            </a:r>
            <a:r>
              <a:rPr sz="2600" spc="-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SHM going 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right.</a:t>
            </a:r>
            <a:endParaRPr sz="2600">
              <a:latin typeface="Arial"/>
              <a:cs typeface="Arial"/>
            </a:endParaRPr>
          </a:p>
          <a:p>
            <a:pPr marL="329565" marR="353695" indent="-317500">
              <a:lnSpc>
                <a:spcPts val="2960"/>
              </a:lnSpc>
              <a:spcBef>
                <a:spcPts val="944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bottom </a:t>
            </a:r>
            <a:r>
              <a:rPr sz="2600" spc="5" dirty="0">
                <a:latin typeface="Arial"/>
                <a:cs typeface="Arial"/>
              </a:rPr>
              <a:t>set </a:t>
            </a:r>
            <a:r>
              <a:rPr sz="2600" dirty="0">
                <a:latin typeface="Arial"/>
                <a:cs typeface="Arial"/>
              </a:rPr>
              <a:t>of dots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 motion diagram </a:t>
            </a:r>
            <a:r>
              <a:rPr sz="2600" spc="-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SHM  going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left.</a:t>
            </a:r>
            <a:endParaRPr sz="2600">
              <a:latin typeface="Arial"/>
              <a:cs typeface="Arial"/>
            </a:endParaRPr>
          </a:p>
          <a:p>
            <a:pPr marL="329565" marR="25400" indent="-317500">
              <a:lnSpc>
                <a:spcPts val="2960"/>
              </a:lnSpc>
              <a:spcBef>
                <a:spcPts val="930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At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 0</a:t>
            </a:r>
            <a:r>
              <a:rPr sz="2600" dirty="0">
                <a:latin typeface="Arial"/>
                <a:cs typeface="Arial"/>
              </a:rPr>
              <a:t>, the </a:t>
            </a:r>
            <a:r>
              <a:rPr sz="2600" spc="-5" dirty="0">
                <a:latin typeface="Arial"/>
                <a:cs typeface="Arial"/>
              </a:rPr>
              <a:t>object’s </a:t>
            </a:r>
            <a:r>
              <a:rPr sz="2600" spc="5" dirty="0">
                <a:latin typeface="Arial"/>
                <a:cs typeface="Arial"/>
              </a:rPr>
              <a:t>speed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as large as possible,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but  </a:t>
            </a:r>
            <a:r>
              <a:rPr sz="2600" spc="-5" dirty="0">
                <a:latin typeface="Arial"/>
                <a:cs typeface="Arial"/>
              </a:rPr>
              <a:t>it is </a:t>
            </a:r>
            <a:r>
              <a:rPr sz="2600" i="1" spc="5" dirty="0">
                <a:latin typeface="Arial"/>
                <a:cs typeface="Arial"/>
              </a:rPr>
              <a:t>not changing</a:t>
            </a:r>
            <a:r>
              <a:rPr sz="2600" spc="5" dirty="0">
                <a:latin typeface="Arial"/>
                <a:cs typeface="Arial"/>
              </a:rPr>
              <a:t>; hence </a:t>
            </a:r>
            <a:r>
              <a:rPr sz="2600" dirty="0">
                <a:latin typeface="Arial"/>
                <a:cs typeface="Arial"/>
              </a:rPr>
              <a:t>acceleration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zero at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0135" y="3875953"/>
            <a:ext cx="7293304" cy="257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9561"/>
            <a:ext cx="7219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Acceleration in Simple Harmonic</a:t>
            </a:r>
            <a:r>
              <a:rPr spc="-60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41" y="1352613"/>
            <a:ext cx="410781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Acceleration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time-  </a:t>
            </a:r>
            <a:r>
              <a:rPr sz="2600" dirty="0">
                <a:latin typeface="Arial"/>
                <a:cs typeface="Arial"/>
              </a:rPr>
              <a:t>derivative of the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velocity: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970" y="4189476"/>
            <a:ext cx="485457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In </a:t>
            </a:r>
            <a:r>
              <a:rPr sz="2600" dirty="0">
                <a:latin typeface="Arial"/>
                <a:cs typeface="Arial"/>
              </a:rPr>
              <a:t>SHM, </a:t>
            </a:r>
            <a:r>
              <a:rPr sz="2600" b="1" dirty="0">
                <a:latin typeface="Arial"/>
                <a:cs typeface="Arial"/>
              </a:rPr>
              <a:t>the acceleration </a:t>
            </a:r>
            <a:r>
              <a:rPr sz="2600" b="1" spc="-5" dirty="0">
                <a:latin typeface="Arial"/>
                <a:cs typeface="Arial"/>
              </a:rPr>
              <a:t>is  </a:t>
            </a:r>
            <a:r>
              <a:rPr sz="2600" b="1" dirty="0">
                <a:latin typeface="Arial"/>
                <a:cs typeface="Arial"/>
              </a:rPr>
              <a:t>proportional </a:t>
            </a:r>
            <a:r>
              <a:rPr sz="2600" b="1" spc="-5" dirty="0">
                <a:latin typeface="Arial"/>
                <a:cs typeface="Arial"/>
              </a:rPr>
              <a:t>to </a:t>
            </a:r>
            <a:r>
              <a:rPr sz="2600" b="1" dirty="0">
                <a:latin typeface="Arial"/>
                <a:cs typeface="Arial"/>
              </a:rPr>
              <a:t>the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negative  of the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displacement.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618" y="2537369"/>
            <a:ext cx="4711397" cy="61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7564" y="3485007"/>
            <a:ext cx="1414979" cy="371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9915" y="1317285"/>
            <a:ext cx="3428572" cy="4532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9561"/>
            <a:ext cx="67919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Dynamics of Simple Harmonic</a:t>
            </a:r>
            <a:r>
              <a:rPr spc="-55" dirty="0"/>
              <a:t> </a:t>
            </a:r>
            <a:r>
              <a:rPr spc="-10" dirty="0"/>
              <a:t>Motion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081214"/>
            <a:ext cx="7483475" cy="311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3288029" indent="-457834">
              <a:lnSpc>
                <a:spcPct val="1002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Consider a mass </a:t>
            </a:r>
            <a:r>
              <a:rPr sz="2600" i="1" dirty="0">
                <a:latin typeface="Times New Roman"/>
                <a:cs typeface="Times New Roman"/>
              </a:rPr>
              <a:t>m  </a:t>
            </a:r>
            <a:r>
              <a:rPr sz="2600" dirty="0">
                <a:latin typeface="Arial"/>
                <a:cs typeface="Arial"/>
              </a:rPr>
              <a:t>oscillating on a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horizontal  spring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no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friction.</a:t>
            </a:r>
            <a:endParaRPr sz="26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spring force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32F71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2250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Since the spring force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net </a:t>
            </a:r>
            <a:r>
              <a:rPr sz="2600" dirty="0">
                <a:latin typeface="Arial"/>
                <a:cs typeface="Arial"/>
              </a:rPr>
              <a:t>force,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Newton’s  </a:t>
            </a:r>
            <a:r>
              <a:rPr sz="2600" spc="5" dirty="0">
                <a:latin typeface="Arial"/>
                <a:cs typeface="Arial"/>
              </a:rPr>
              <a:t>second </a:t>
            </a:r>
            <a:r>
              <a:rPr sz="2600" dirty="0">
                <a:latin typeface="Arial"/>
                <a:cs typeface="Arial"/>
              </a:rPr>
              <a:t>law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gives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1107" y="5781378"/>
            <a:ext cx="36957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600" spc="5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39" y="5737352"/>
            <a:ext cx="6873875" cy="820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00"/>
              </a:spcBef>
              <a:buClr>
                <a:srgbClr val="932F71"/>
              </a:buClr>
              <a:buFont typeface="Wingdings"/>
              <a:buChar char=""/>
              <a:tabLst>
                <a:tab pos="494665" algn="l"/>
                <a:tab pos="495300" algn="l"/>
              </a:tabLst>
            </a:pPr>
            <a:r>
              <a:rPr sz="2600" dirty="0">
                <a:latin typeface="Arial"/>
                <a:cs typeface="Arial"/>
              </a:rPr>
              <a:t>Since </a:t>
            </a:r>
            <a:r>
              <a:rPr sz="2600" i="1" spc="5" dirty="0">
                <a:latin typeface="Times New Roman"/>
                <a:cs typeface="Times New Roman"/>
              </a:rPr>
              <a:t>a</a:t>
            </a:r>
            <a:r>
              <a:rPr sz="2550" i="1" spc="7" baseline="-2124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550" baseline="11437" dirty="0">
                <a:latin typeface="Times New Roman"/>
                <a:cs typeface="Times New Roman"/>
              </a:rPr>
              <a:t>–</a:t>
            </a:r>
            <a:r>
              <a:rPr sz="2600" i="1" dirty="0">
                <a:latin typeface="Times New Roman"/>
                <a:cs typeface="Times New Roman"/>
              </a:rPr>
              <a:t>ω</a:t>
            </a:r>
            <a:r>
              <a:rPr sz="2550" baseline="26143" dirty="0">
                <a:latin typeface="Times New Roman"/>
                <a:cs typeface="Times New Roman"/>
              </a:rPr>
              <a:t>2</a:t>
            </a:r>
            <a:r>
              <a:rPr sz="2600" i="1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Arial"/>
                <a:cs typeface="Arial"/>
              </a:rPr>
              <a:t>, the angular frequency</a:t>
            </a:r>
            <a:r>
              <a:rPr sz="2600" spc="-26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must</a:t>
            </a:r>
            <a:endParaRPr sz="2600">
              <a:latin typeface="Arial"/>
              <a:cs typeface="Arial"/>
            </a:endParaRPr>
          </a:p>
          <a:p>
            <a:pPr marL="494665">
              <a:lnSpc>
                <a:spcPct val="100000"/>
              </a:lnSpc>
              <a:spcBef>
                <a:spcPts val="15"/>
              </a:spcBef>
            </a:pP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5225" y="4891087"/>
            <a:ext cx="1677686" cy="76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3242" y="5513357"/>
            <a:ext cx="1232743" cy="83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3407" y="776988"/>
            <a:ext cx="3543323" cy="2517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5315" y="2926029"/>
            <a:ext cx="1557523" cy="286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9364" y="4390978"/>
            <a:ext cx="3011358" cy="28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 marR="43180">
              <a:lnSpc>
                <a:spcPct val="100200"/>
              </a:lnSpc>
              <a:spcBef>
                <a:spcPts val="95"/>
              </a:spcBef>
            </a:pPr>
            <a:r>
              <a:rPr dirty="0"/>
              <a:t>A mass oscillates on a horizontal spring. </a:t>
            </a:r>
            <a:r>
              <a:rPr spc="-20" dirty="0"/>
              <a:t>It’s </a:t>
            </a:r>
            <a:r>
              <a:rPr dirty="0"/>
              <a:t>velocity </a:t>
            </a:r>
            <a:r>
              <a:rPr spc="-5" dirty="0"/>
              <a:t>is</a:t>
            </a:r>
            <a:r>
              <a:rPr spc="-180" dirty="0"/>
              <a:t> </a:t>
            </a:r>
            <a:r>
              <a:rPr i="1" dirty="0">
                <a:latin typeface="Times New Roman"/>
                <a:cs typeface="Times New Roman"/>
              </a:rPr>
              <a:t>v</a:t>
            </a:r>
            <a:r>
              <a:rPr sz="2550" i="1" baseline="-21241" dirty="0">
                <a:latin typeface="Times New Roman"/>
                <a:cs typeface="Times New Roman"/>
              </a:rPr>
              <a:t>x  </a:t>
            </a:r>
            <a:r>
              <a:rPr sz="2600" spc="5" dirty="0"/>
              <a:t>and </a:t>
            </a:r>
            <a:r>
              <a:rPr sz="2600" dirty="0"/>
              <a:t>the spring exerts force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i="1" spc="7" baseline="-21241" dirty="0">
                <a:latin typeface="Times New Roman"/>
                <a:cs typeface="Times New Roman"/>
              </a:rPr>
              <a:t>x</a:t>
            </a:r>
            <a:r>
              <a:rPr sz="2600" spc="5" dirty="0"/>
              <a:t>. </a:t>
            </a:r>
            <a:r>
              <a:rPr sz="2600" dirty="0"/>
              <a:t>At the </a:t>
            </a:r>
            <a:r>
              <a:rPr sz="2600" spc="-5" dirty="0"/>
              <a:t>time </a:t>
            </a:r>
            <a:r>
              <a:rPr sz="2600" dirty="0"/>
              <a:t>indicated </a:t>
            </a:r>
            <a:r>
              <a:rPr sz="2600" spc="5" dirty="0"/>
              <a:t>by  </a:t>
            </a:r>
            <a:r>
              <a:rPr sz="2600" dirty="0"/>
              <a:t>the</a:t>
            </a:r>
            <a:r>
              <a:rPr sz="2600" spc="-5" dirty="0"/>
              <a:t> </a:t>
            </a:r>
            <a:r>
              <a:rPr sz="2600" spc="-25" dirty="0"/>
              <a:t>arrow,</a:t>
            </a:r>
            <a:endParaRPr sz="26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</a:t>
            </a:r>
            <a:r>
              <a:rPr sz="2400" spc="160" dirty="0"/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</a:t>
            </a:r>
            <a:r>
              <a:rPr sz="2400" spc="160" dirty="0"/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/>
              <a:t>is</a:t>
            </a:r>
            <a:r>
              <a:rPr sz="2400" spc="-235" dirty="0"/>
              <a:t> </a:t>
            </a:r>
            <a:r>
              <a:rPr sz="2400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/>
              <a:t>is</a:t>
            </a:r>
            <a:r>
              <a:rPr sz="2400" spc="-235" dirty="0"/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/>
              <a:t>is</a:t>
            </a:r>
            <a:r>
              <a:rPr sz="2400" spc="-235" dirty="0"/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4816" y="2790733"/>
            <a:ext cx="4258420" cy="3195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1165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90" dirty="0"/>
              <a:t> </a:t>
            </a:r>
            <a:r>
              <a:rPr spc="-5" dirty="0"/>
              <a:t>15.9</a:t>
            </a:r>
          </a:p>
        </p:txBody>
      </p:sp>
      <p:sp>
        <p:nvSpPr>
          <p:cNvPr id="3" name="object 3"/>
          <p:cNvSpPr/>
          <p:nvPr/>
        </p:nvSpPr>
        <p:spPr>
          <a:xfrm>
            <a:off x="4404816" y="2790733"/>
            <a:ext cx="4258420" cy="3195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" y="4365625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 marR="43180">
              <a:lnSpc>
                <a:spcPct val="100200"/>
              </a:lnSpc>
              <a:spcBef>
                <a:spcPts val="95"/>
              </a:spcBef>
            </a:pPr>
            <a:r>
              <a:rPr dirty="0"/>
              <a:t>A mass oscillates on a horizontal spring. </a:t>
            </a:r>
            <a:r>
              <a:rPr spc="-20" dirty="0"/>
              <a:t>It’s </a:t>
            </a:r>
            <a:r>
              <a:rPr dirty="0"/>
              <a:t>velocity </a:t>
            </a:r>
            <a:r>
              <a:rPr spc="-5" dirty="0"/>
              <a:t>is</a:t>
            </a:r>
            <a:r>
              <a:rPr spc="-180" dirty="0"/>
              <a:t> </a:t>
            </a:r>
            <a:r>
              <a:rPr i="1" dirty="0">
                <a:latin typeface="Times New Roman"/>
                <a:cs typeface="Times New Roman"/>
              </a:rPr>
              <a:t>v</a:t>
            </a:r>
            <a:r>
              <a:rPr sz="2550" i="1" baseline="-21241" dirty="0">
                <a:latin typeface="Times New Roman"/>
                <a:cs typeface="Times New Roman"/>
              </a:rPr>
              <a:t>x  </a:t>
            </a:r>
            <a:r>
              <a:rPr sz="2600" spc="5" dirty="0"/>
              <a:t>and </a:t>
            </a:r>
            <a:r>
              <a:rPr sz="2600" dirty="0"/>
              <a:t>the spring exerts force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i="1" spc="7" baseline="-21241" dirty="0">
                <a:latin typeface="Times New Roman"/>
                <a:cs typeface="Times New Roman"/>
              </a:rPr>
              <a:t>x</a:t>
            </a:r>
            <a:r>
              <a:rPr sz="2600" spc="5" dirty="0"/>
              <a:t>. </a:t>
            </a:r>
            <a:r>
              <a:rPr sz="2600" dirty="0"/>
              <a:t>At the </a:t>
            </a:r>
            <a:r>
              <a:rPr sz="2600" spc="-5" dirty="0"/>
              <a:t>time </a:t>
            </a:r>
            <a:r>
              <a:rPr sz="2600" dirty="0"/>
              <a:t>indicated </a:t>
            </a:r>
            <a:r>
              <a:rPr sz="2600" spc="5" dirty="0"/>
              <a:t>by  </a:t>
            </a:r>
            <a:r>
              <a:rPr sz="2600" dirty="0"/>
              <a:t>the</a:t>
            </a:r>
            <a:r>
              <a:rPr sz="2600" spc="-5" dirty="0"/>
              <a:t> </a:t>
            </a:r>
            <a:r>
              <a:rPr sz="2600" spc="-25" dirty="0"/>
              <a:t>arrow,</a:t>
            </a:r>
            <a:endParaRPr sz="26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</a:t>
            </a:r>
            <a:r>
              <a:rPr sz="2400" spc="160" dirty="0"/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</a:t>
            </a:r>
            <a:r>
              <a:rPr sz="2400" spc="160" dirty="0"/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/>
              <a:t>is</a:t>
            </a:r>
            <a:r>
              <a:rPr sz="2400" spc="-235" dirty="0"/>
              <a:t> </a:t>
            </a:r>
            <a:r>
              <a:rPr sz="2400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b="1" i="1" spc="-5" dirty="0">
                <a:latin typeface="Times New Roman"/>
                <a:cs typeface="Times New Roman"/>
              </a:rPr>
              <a:t>v</a:t>
            </a:r>
            <a:r>
              <a:rPr sz="2400" b="1" i="1" spc="-7" baseline="-20833" dirty="0">
                <a:latin typeface="Times New Roman"/>
                <a:cs typeface="Times New Roman"/>
              </a:rPr>
              <a:t>x </a:t>
            </a:r>
            <a:r>
              <a:rPr sz="2400" b="1" dirty="0">
                <a:latin typeface="Arial"/>
                <a:cs typeface="Arial"/>
              </a:rPr>
              <a:t>is </a:t>
            </a:r>
            <a:r>
              <a:rPr sz="2400" b="1" dirty="0">
                <a:latin typeface="Times New Roman"/>
                <a:cs typeface="Times New Roman"/>
              </a:rPr>
              <a:t>0 </a:t>
            </a:r>
            <a:r>
              <a:rPr sz="2400" b="1" spc="-5" dirty="0">
                <a:latin typeface="Arial"/>
                <a:cs typeface="Arial"/>
              </a:rPr>
              <a:t>and </a:t>
            </a:r>
            <a:r>
              <a:rPr sz="2400" b="1" i="1" spc="-5" dirty="0">
                <a:latin typeface="Times New Roman"/>
                <a:cs typeface="Times New Roman"/>
              </a:rPr>
              <a:t>F</a:t>
            </a:r>
            <a:r>
              <a:rPr sz="2400" b="1" i="1" spc="-7" baseline="-20833" dirty="0">
                <a:latin typeface="Times New Roman"/>
                <a:cs typeface="Times New Roman"/>
              </a:rPr>
              <a:t>x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204" dirty="0">
                <a:latin typeface="Arial"/>
                <a:cs typeface="Arial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69925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69290" algn="l"/>
                <a:tab pos="669925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/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/>
              <a:t>is</a:t>
            </a:r>
            <a:r>
              <a:rPr sz="2400" spc="-165" dirty="0"/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3128" y="1170242"/>
            <a:ext cx="7687309" cy="407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mass oscillates on a horizontal spring. </a:t>
            </a:r>
            <a:r>
              <a:rPr sz="2600" spc="-20" dirty="0">
                <a:latin typeface="Arial"/>
                <a:cs typeface="Arial"/>
              </a:rPr>
              <a:t>It’s</a:t>
            </a:r>
            <a:r>
              <a:rPr sz="2600" spc="-1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velocity 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i="1" dirty="0">
                <a:latin typeface="Times New Roman"/>
                <a:cs typeface="Times New Roman"/>
              </a:rPr>
              <a:t>v</a:t>
            </a:r>
            <a:r>
              <a:rPr sz="2550" i="1" baseline="-21241" dirty="0">
                <a:latin typeface="Times New Roman"/>
                <a:cs typeface="Times New Roman"/>
              </a:rPr>
              <a:t>x </a:t>
            </a:r>
            <a:r>
              <a:rPr sz="2600" spc="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the spring exerts force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i="1" spc="7" baseline="-21241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Arial"/>
                <a:cs typeface="Arial"/>
              </a:rPr>
              <a:t>. </a:t>
            </a:r>
            <a:r>
              <a:rPr sz="2600" dirty="0">
                <a:latin typeface="Arial"/>
                <a:cs typeface="Arial"/>
              </a:rPr>
              <a:t>At the </a:t>
            </a:r>
            <a:r>
              <a:rPr sz="2600" spc="-5" dirty="0">
                <a:latin typeface="Arial"/>
                <a:cs typeface="Arial"/>
              </a:rPr>
              <a:t>time  </a:t>
            </a:r>
            <a:r>
              <a:rPr sz="2600" dirty="0">
                <a:latin typeface="Arial"/>
                <a:cs typeface="Arial"/>
              </a:rPr>
              <a:t>indicated by the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arrow,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1694" y="2795432"/>
            <a:ext cx="4242685" cy="319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15.10</a:t>
            </a:r>
          </a:p>
        </p:txBody>
      </p:sp>
      <p:sp>
        <p:nvSpPr>
          <p:cNvPr id="3" name="object 3"/>
          <p:cNvSpPr/>
          <p:nvPr/>
        </p:nvSpPr>
        <p:spPr>
          <a:xfrm>
            <a:off x="4401694" y="2795432"/>
            <a:ext cx="4242685" cy="3192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" y="3810000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3128" y="1170242"/>
            <a:ext cx="7687309" cy="407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mass oscillates on a horizontal spring. </a:t>
            </a:r>
            <a:r>
              <a:rPr sz="2600" spc="-20" dirty="0">
                <a:latin typeface="Arial"/>
                <a:cs typeface="Arial"/>
              </a:rPr>
              <a:t>It’s</a:t>
            </a:r>
            <a:r>
              <a:rPr sz="2600" spc="-1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velocity 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i="1" dirty="0">
                <a:latin typeface="Times New Roman"/>
                <a:cs typeface="Times New Roman"/>
              </a:rPr>
              <a:t>v</a:t>
            </a:r>
            <a:r>
              <a:rPr sz="2550" i="1" baseline="-21241" dirty="0">
                <a:latin typeface="Times New Roman"/>
                <a:cs typeface="Times New Roman"/>
              </a:rPr>
              <a:t>x </a:t>
            </a:r>
            <a:r>
              <a:rPr sz="2600" spc="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the spring exerts force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i="1" spc="7" baseline="-21241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Arial"/>
                <a:cs typeface="Arial"/>
              </a:rPr>
              <a:t>. </a:t>
            </a:r>
            <a:r>
              <a:rPr sz="2600" dirty="0">
                <a:latin typeface="Arial"/>
                <a:cs typeface="Arial"/>
              </a:rPr>
              <a:t>At the </a:t>
            </a:r>
            <a:r>
              <a:rPr sz="2600" spc="-5" dirty="0">
                <a:latin typeface="Arial"/>
                <a:cs typeface="Arial"/>
              </a:rPr>
              <a:t>time  </a:t>
            </a:r>
            <a:r>
              <a:rPr sz="2600" dirty="0">
                <a:latin typeface="Arial"/>
                <a:cs typeface="Arial"/>
              </a:rPr>
              <a:t>indicated by the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arrow,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b="1" i="1" spc="-5" dirty="0">
                <a:latin typeface="Times New Roman"/>
                <a:cs typeface="Times New Roman"/>
              </a:rPr>
              <a:t>v</a:t>
            </a:r>
            <a:r>
              <a:rPr sz="2400" b="1" i="1" spc="-7" baseline="-20833" dirty="0">
                <a:latin typeface="Times New Roman"/>
                <a:cs typeface="Times New Roman"/>
              </a:rPr>
              <a:t>x </a:t>
            </a:r>
            <a:r>
              <a:rPr sz="2400" b="1" dirty="0">
                <a:latin typeface="Arial"/>
                <a:cs typeface="Arial"/>
              </a:rPr>
              <a:t>is </a:t>
            </a:r>
            <a:r>
              <a:rPr sz="2400" b="1" dirty="0">
                <a:latin typeface="Times New Roman"/>
                <a:cs typeface="Times New Roman"/>
              </a:rPr>
              <a:t>– </a:t>
            </a:r>
            <a:r>
              <a:rPr sz="2400" b="1" spc="-5" dirty="0">
                <a:latin typeface="Arial"/>
                <a:cs typeface="Arial"/>
              </a:rPr>
              <a:t>and </a:t>
            </a:r>
            <a:r>
              <a:rPr sz="2400" b="1" i="1" spc="-5" dirty="0">
                <a:latin typeface="Times New Roman"/>
                <a:cs typeface="Times New Roman"/>
              </a:rPr>
              <a:t>F</a:t>
            </a:r>
            <a:r>
              <a:rPr sz="2400" b="1" i="1" spc="-7" baseline="-20833" dirty="0">
                <a:latin typeface="Times New Roman"/>
                <a:cs typeface="Times New Roman"/>
              </a:rPr>
              <a:t>x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204" dirty="0">
                <a:latin typeface="Arial"/>
                <a:cs typeface="Arial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+.</a:t>
            </a:r>
            <a:endParaRPr sz="2400">
              <a:latin typeface="Times New Roman"/>
              <a:cs typeface="Times New Roman"/>
            </a:endParaRPr>
          </a:p>
          <a:p>
            <a:pPr marL="629920" indent="-579120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29285" algn="l"/>
                <a:tab pos="629920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v</a:t>
            </a:r>
            <a:r>
              <a:rPr sz="2400" i="1" spc="-7" baseline="-20833" dirty="0">
                <a:latin typeface="Times New Roman"/>
                <a:cs typeface="Times New Roman"/>
              </a:rPr>
              <a:t>x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0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latin typeface="Times New Roman"/>
                <a:cs typeface="Times New Roman"/>
              </a:rPr>
              <a:t>x 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0355"/>
            <a:ext cx="3569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Vertical</a:t>
            </a:r>
            <a:r>
              <a:rPr spc="-55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51" y="1547875"/>
            <a:ext cx="393065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Motion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mass  hanging from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spring  </a:t>
            </a:r>
            <a:r>
              <a:rPr sz="2800" spc="-5" dirty="0">
                <a:latin typeface="Arial"/>
                <a:cs typeface="Arial"/>
              </a:rPr>
              <a:t>is the same </a:t>
            </a:r>
            <a:r>
              <a:rPr sz="2800" dirty="0">
                <a:latin typeface="Arial"/>
                <a:cs typeface="Arial"/>
              </a:rPr>
              <a:t>as for  horizontal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SHM,</a:t>
            </a:r>
            <a:endParaRPr sz="2800">
              <a:latin typeface="Arial"/>
              <a:cs typeface="Arial"/>
            </a:endParaRPr>
          </a:p>
          <a:p>
            <a:pPr marL="469900" marR="40830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but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equilibrium  position </a:t>
            </a:r>
            <a:r>
              <a:rPr sz="2800" spc="-5" dirty="0">
                <a:latin typeface="Arial"/>
                <a:cs typeface="Arial"/>
              </a:rPr>
              <a:t>is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affected.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6910" y="4380139"/>
            <a:ext cx="1394998" cy="698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1196752"/>
            <a:ext cx="4275708" cy="391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8704" y="1783080"/>
            <a:ext cx="8546591" cy="308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005"/>
            <a:ext cx="6206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15.6 Bungee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15274" y="3597300"/>
            <a:ext cx="5713450" cy="309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7416" y="815773"/>
            <a:ext cx="5661311" cy="2107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231" y="2924943"/>
            <a:ext cx="5673725" cy="0"/>
          </a:xfrm>
          <a:custGeom>
            <a:avLst/>
            <a:gdLst/>
            <a:ahLst/>
            <a:cxnLst/>
            <a:rect l="l" t="t" r="r" b="b"/>
            <a:pathLst>
              <a:path w="5673725">
                <a:moveTo>
                  <a:pt x="5673496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005"/>
            <a:ext cx="6206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15.6 Bungee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15274" y="3597300"/>
            <a:ext cx="5713450" cy="3097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7528" y="3088157"/>
            <a:ext cx="4328941" cy="358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3617" y="652433"/>
            <a:ext cx="4322853" cy="506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7528" y="1030097"/>
            <a:ext cx="4328941" cy="2143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3990" y="3088157"/>
            <a:ext cx="4322490" cy="215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7528" y="3446393"/>
            <a:ext cx="4329430" cy="0"/>
          </a:xfrm>
          <a:custGeom>
            <a:avLst/>
            <a:gdLst/>
            <a:ahLst/>
            <a:cxnLst/>
            <a:rect l="l" t="t" r="r" b="b"/>
            <a:pathLst>
              <a:path w="4329430">
                <a:moveTo>
                  <a:pt x="0" y="0"/>
                </a:moveTo>
                <a:lnTo>
                  <a:pt x="4328947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2071" y="3118970"/>
            <a:ext cx="2898159" cy="229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61</a:t>
            </a:fld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4005"/>
            <a:ext cx="62064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15.6 Bungee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00791" y="788433"/>
            <a:ext cx="8829696" cy="55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790" y="1229105"/>
            <a:ext cx="4594384" cy="1079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90" y="1253934"/>
            <a:ext cx="687168" cy="224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140" y="1230837"/>
            <a:ext cx="3068481" cy="276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7534" y="1307820"/>
            <a:ext cx="622870" cy="151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0392" y="1329451"/>
            <a:ext cx="286497" cy="114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934" y="1469585"/>
            <a:ext cx="2713494" cy="251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790" y="2308190"/>
            <a:ext cx="4527978" cy="687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29920" y="2130349"/>
            <a:ext cx="1602785" cy="1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7136" y="1237614"/>
            <a:ext cx="4513513" cy="589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8505" y="1652606"/>
            <a:ext cx="4677455" cy="1355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792" y="2994882"/>
            <a:ext cx="8829675" cy="0"/>
          </a:xfrm>
          <a:custGeom>
            <a:avLst/>
            <a:gdLst/>
            <a:ahLst/>
            <a:cxnLst/>
            <a:rect l="l" t="t" r="r" b="b"/>
            <a:pathLst>
              <a:path w="8829675">
                <a:moveTo>
                  <a:pt x="8829281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5274" y="3597300"/>
            <a:ext cx="5713450" cy="30971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11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5" dirty="0"/>
              <a:t> </a:t>
            </a:r>
            <a:r>
              <a:rPr spc="-55" dirty="0"/>
              <a:t>15.11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70" y="1595628"/>
            <a:ext cx="5185410" cy="309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 marR="43180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block oscillates on a vertical spring.  When the block is at the lowest </a:t>
            </a:r>
            <a:r>
              <a:rPr sz="2400" spc="-10" dirty="0">
                <a:latin typeface="Arial"/>
                <a:cs typeface="Arial"/>
              </a:rPr>
              <a:t>point  </a:t>
            </a:r>
            <a:r>
              <a:rPr sz="2400" spc="-5" dirty="0">
                <a:latin typeface="Arial"/>
                <a:cs typeface="Arial"/>
              </a:rPr>
              <a:t>of the oscillation, </a:t>
            </a:r>
            <a:r>
              <a:rPr sz="2400" spc="-20" dirty="0">
                <a:latin typeface="Arial"/>
                <a:cs typeface="Arial"/>
              </a:rPr>
              <a:t>it’s </a:t>
            </a:r>
            <a:r>
              <a:rPr sz="2400" spc="-5" dirty="0">
                <a:latin typeface="Arial"/>
                <a:cs typeface="Arial"/>
              </a:rPr>
              <a:t>acceleration </a:t>
            </a:r>
            <a:r>
              <a:rPr sz="2400" i="1" spc="-5" dirty="0"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latin typeface="Times New Roman"/>
                <a:cs typeface="Times New Roman"/>
              </a:rPr>
              <a:t>y</a:t>
            </a:r>
            <a:r>
              <a:rPr sz="2400" i="1" spc="532" baseline="-20833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636270" indent="-610235">
              <a:lnSpc>
                <a:spcPct val="100000"/>
              </a:lnSpc>
              <a:buAutoNum type="alphaUcPeriod"/>
              <a:tabLst>
                <a:tab pos="636270" algn="l"/>
                <a:tab pos="636905" algn="l"/>
              </a:tabLst>
            </a:pPr>
            <a:r>
              <a:rPr sz="2400" spc="-5" dirty="0">
                <a:latin typeface="Arial"/>
                <a:cs typeface="Arial"/>
              </a:rPr>
              <a:t>Negative.</a:t>
            </a:r>
            <a:endParaRPr sz="2400">
              <a:latin typeface="Arial"/>
              <a:cs typeface="Arial"/>
            </a:endParaRPr>
          </a:p>
          <a:p>
            <a:pPr marL="636270" indent="-610235">
              <a:lnSpc>
                <a:spcPct val="100000"/>
              </a:lnSpc>
              <a:spcBef>
                <a:spcPts val="1155"/>
              </a:spcBef>
              <a:buAutoNum type="alphaUcPeriod"/>
              <a:tabLst>
                <a:tab pos="636270" algn="l"/>
                <a:tab pos="636905" algn="l"/>
              </a:tabLst>
            </a:pPr>
            <a:r>
              <a:rPr sz="2400" spc="-5" dirty="0">
                <a:latin typeface="Arial"/>
                <a:cs typeface="Arial"/>
              </a:rPr>
              <a:t>Zero.</a:t>
            </a:r>
            <a:endParaRPr sz="2400">
              <a:latin typeface="Arial"/>
              <a:cs typeface="Arial"/>
            </a:endParaRPr>
          </a:p>
          <a:p>
            <a:pPr marL="636270" indent="-610235">
              <a:lnSpc>
                <a:spcPct val="100000"/>
              </a:lnSpc>
              <a:spcBef>
                <a:spcPts val="1150"/>
              </a:spcBef>
              <a:buAutoNum type="alphaUcPeriod"/>
              <a:tabLst>
                <a:tab pos="636270" algn="l"/>
                <a:tab pos="636905" algn="l"/>
              </a:tabLst>
            </a:pPr>
            <a:r>
              <a:rPr sz="2400" spc="-5" dirty="0">
                <a:latin typeface="Arial"/>
                <a:cs typeface="Arial"/>
              </a:rPr>
              <a:t>Positive.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9632" y="1595376"/>
            <a:ext cx="1927065" cy="3306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2008" y="1595376"/>
            <a:ext cx="1880337" cy="3306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11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5" dirty="0"/>
              <a:t> </a:t>
            </a:r>
            <a:r>
              <a:rPr spc="-55" dirty="0"/>
              <a:t>15.11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270" y="1595628"/>
            <a:ext cx="5185410" cy="3091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0" marR="43180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block oscillates on a vertical spring.  When the block is at the lowest </a:t>
            </a:r>
            <a:r>
              <a:rPr sz="2400" spc="-10" dirty="0">
                <a:latin typeface="Arial"/>
                <a:cs typeface="Arial"/>
              </a:rPr>
              <a:t>point  </a:t>
            </a:r>
            <a:r>
              <a:rPr sz="2400" spc="-5" dirty="0">
                <a:latin typeface="Arial"/>
                <a:cs typeface="Arial"/>
              </a:rPr>
              <a:t>of the oscillation, </a:t>
            </a:r>
            <a:r>
              <a:rPr sz="2400" spc="-20" dirty="0">
                <a:latin typeface="Arial"/>
                <a:cs typeface="Arial"/>
              </a:rPr>
              <a:t>it’s </a:t>
            </a:r>
            <a:r>
              <a:rPr sz="2400" spc="-5" dirty="0">
                <a:latin typeface="Arial"/>
                <a:cs typeface="Arial"/>
              </a:rPr>
              <a:t>acceleration </a:t>
            </a:r>
            <a:r>
              <a:rPr sz="2400" i="1" spc="-5" dirty="0"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latin typeface="Times New Roman"/>
                <a:cs typeface="Times New Roman"/>
              </a:rPr>
              <a:t>y</a:t>
            </a:r>
            <a:r>
              <a:rPr sz="2400" i="1" spc="532" baseline="-20833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636270" indent="-610235">
              <a:lnSpc>
                <a:spcPct val="100000"/>
              </a:lnSpc>
              <a:buAutoNum type="alphaUcPeriod"/>
              <a:tabLst>
                <a:tab pos="636270" algn="l"/>
                <a:tab pos="636905" algn="l"/>
              </a:tabLst>
            </a:pPr>
            <a:r>
              <a:rPr sz="2400" spc="-5" dirty="0">
                <a:latin typeface="Arial"/>
                <a:cs typeface="Arial"/>
              </a:rPr>
              <a:t>Negative.</a:t>
            </a:r>
            <a:endParaRPr sz="2400">
              <a:latin typeface="Arial"/>
              <a:cs typeface="Arial"/>
            </a:endParaRPr>
          </a:p>
          <a:p>
            <a:pPr marL="636270" indent="-610235">
              <a:lnSpc>
                <a:spcPct val="100000"/>
              </a:lnSpc>
              <a:spcBef>
                <a:spcPts val="1155"/>
              </a:spcBef>
              <a:buAutoNum type="alphaUcPeriod"/>
              <a:tabLst>
                <a:tab pos="636270" algn="l"/>
                <a:tab pos="636905" algn="l"/>
              </a:tabLst>
            </a:pPr>
            <a:r>
              <a:rPr sz="2400" spc="-5" dirty="0">
                <a:latin typeface="Arial"/>
                <a:cs typeface="Arial"/>
              </a:rPr>
              <a:t>Zero.</a:t>
            </a:r>
            <a:endParaRPr sz="2400">
              <a:latin typeface="Arial"/>
              <a:cs typeface="Arial"/>
            </a:endParaRPr>
          </a:p>
          <a:p>
            <a:pPr marL="636270" indent="-610235">
              <a:lnSpc>
                <a:spcPct val="100000"/>
              </a:lnSpc>
              <a:spcBef>
                <a:spcPts val="1150"/>
              </a:spcBef>
              <a:buAutoNum type="alphaUcPeriod"/>
              <a:tabLst>
                <a:tab pos="636270" algn="l"/>
                <a:tab pos="636905" algn="l"/>
              </a:tabLst>
            </a:pPr>
            <a:r>
              <a:rPr sz="2400" b="1" spc="-5" dirty="0">
                <a:latin typeface="Arial"/>
                <a:cs typeface="Arial"/>
              </a:rPr>
              <a:t>Positive.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" y="4302125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637" y="980732"/>
            <a:ext cx="2978361" cy="5179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414" y="45593"/>
            <a:ext cx="40170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Simple</a:t>
            </a:r>
            <a:r>
              <a:rPr spc="-70" dirty="0"/>
              <a:t> </a:t>
            </a:r>
            <a:r>
              <a:rPr spc="-10" dirty="0"/>
              <a:t>Pendulum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39" y="1178051"/>
            <a:ext cx="5160010" cy="319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 algn="just">
              <a:lnSpc>
                <a:spcPct val="1002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330200" algn="l"/>
              </a:tabLst>
            </a:pPr>
            <a:r>
              <a:rPr sz="2600" dirty="0">
                <a:latin typeface="Arial"/>
                <a:cs typeface="Arial"/>
              </a:rPr>
              <a:t>Consider a mass </a:t>
            </a:r>
            <a:r>
              <a:rPr sz="2600" i="1" dirty="0">
                <a:latin typeface="Times New Roman"/>
                <a:cs typeface="Times New Roman"/>
              </a:rPr>
              <a:t>m </a:t>
            </a:r>
            <a:r>
              <a:rPr sz="2600" dirty="0">
                <a:latin typeface="Arial"/>
                <a:cs typeface="Arial"/>
              </a:rPr>
              <a:t>attached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a  </a:t>
            </a:r>
            <a:r>
              <a:rPr sz="2600" spc="-5" dirty="0">
                <a:latin typeface="Arial"/>
                <a:cs typeface="Arial"/>
              </a:rPr>
              <a:t>string </a:t>
            </a:r>
            <a:r>
              <a:rPr sz="2600" dirty="0">
                <a:latin typeface="Arial"/>
                <a:cs typeface="Arial"/>
              </a:rPr>
              <a:t>of length </a:t>
            </a:r>
            <a:r>
              <a:rPr sz="2600" i="1" dirty="0">
                <a:latin typeface="Times New Roman"/>
                <a:cs typeface="Times New Roman"/>
              </a:rPr>
              <a:t>L </a:t>
            </a:r>
            <a:r>
              <a:rPr sz="2600" dirty="0">
                <a:latin typeface="Arial"/>
                <a:cs typeface="Arial"/>
              </a:rPr>
              <a:t>which </a:t>
            </a:r>
            <a:r>
              <a:rPr sz="2600" spc="-5" dirty="0">
                <a:latin typeface="Arial"/>
                <a:cs typeface="Arial"/>
              </a:rPr>
              <a:t>is free to  </a:t>
            </a:r>
            <a:r>
              <a:rPr sz="2600" dirty="0">
                <a:latin typeface="Arial"/>
                <a:cs typeface="Arial"/>
              </a:rPr>
              <a:t>swing </a:t>
            </a:r>
            <a:r>
              <a:rPr sz="2600" spc="5" dirty="0">
                <a:latin typeface="Arial"/>
                <a:cs typeface="Arial"/>
              </a:rPr>
              <a:t>back and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forth.</a:t>
            </a:r>
            <a:endParaRPr sz="2600">
              <a:latin typeface="Arial"/>
              <a:cs typeface="Arial"/>
            </a:endParaRPr>
          </a:p>
          <a:p>
            <a:pPr marL="329565" marR="84455" indent="-317500">
              <a:lnSpc>
                <a:spcPct val="100000"/>
              </a:lnSpc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-5" dirty="0">
                <a:latin typeface="Arial"/>
                <a:cs typeface="Arial"/>
              </a:rPr>
              <a:t>If it is </a:t>
            </a:r>
            <a:r>
              <a:rPr sz="2600" dirty="0">
                <a:latin typeface="Arial"/>
                <a:cs typeface="Arial"/>
              </a:rPr>
              <a:t>displaced from </a:t>
            </a:r>
            <a:r>
              <a:rPr sz="2600" spc="-5" dirty="0">
                <a:latin typeface="Arial"/>
                <a:cs typeface="Arial"/>
              </a:rPr>
              <a:t>its </a:t>
            </a:r>
            <a:r>
              <a:rPr sz="2600" dirty="0">
                <a:latin typeface="Arial"/>
                <a:cs typeface="Arial"/>
              </a:rPr>
              <a:t>lowest  position by an angle </a:t>
            </a:r>
            <a:r>
              <a:rPr sz="2600" i="1" dirty="0">
                <a:latin typeface="Times New Roman"/>
                <a:cs typeface="Times New Roman"/>
              </a:rPr>
              <a:t>θ</a:t>
            </a:r>
            <a:r>
              <a:rPr sz="2600" dirty="0">
                <a:latin typeface="Arial"/>
                <a:cs typeface="Arial"/>
              </a:rPr>
              <a:t>,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Newton’s  </a:t>
            </a:r>
            <a:r>
              <a:rPr sz="2600" spc="5" dirty="0">
                <a:latin typeface="Arial"/>
                <a:cs typeface="Arial"/>
              </a:rPr>
              <a:t>second </a:t>
            </a:r>
            <a:r>
              <a:rPr sz="2600" dirty="0">
                <a:latin typeface="Arial"/>
                <a:cs typeface="Arial"/>
              </a:rPr>
              <a:t>law </a:t>
            </a:r>
            <a:r>
              <a:rPr sz="2600" spc="-5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the tangential  </a:t>
            </a:r>
            <a:r>
              <a:rPr sz="2600" spc="5" dirty="0">
                <a:latin typeface="Arial"/>
                <a:cs typeface="Arial"/>
              </a:rPr>
              <a:t>component </a:t>
            </a:r>
            <a:r>
              <a:rPr sz="2600" dirty="0">
                <a:latin typeface="Arial"/>
                <a:cs typeface="Arial"/>
              </a:rPr>
              <a:t>of </a:t>
            </a:r>
            <a:r>
              <a:rPr sz="2600" spc="-25" dirty="0">
                <a:latin typeface="Arial"/>
                <a:cs typeface="Arial"/>
              </a:rPr>
              <a:t>gravity,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parallel</a:t>
            </a:r>
            <a:endParaRPr sz="2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 motion,</a:t>
            </a:r>
            <a:r>
              <a:rPr sz="2600" spc="-5" dirty="0">
                <a:latin typeface="Arial"/>
                <a:cs typeface="Arial"/>
              </a:rPr>
              <a:t> is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490" y="4488665"/>
            <a:ext cx="5265320" cy="39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2825" y="5214868"/>
            <a:ext cx="1828123" cy="7319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65</a:t>
            </a:fld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764" y="42418"/>
            <a:ext cx="40170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Simple</a:t>
            </a:r>
            <a:r>
              <a:rPr spc="-70" dirty="0"/>
              <a:t> </a:t>
            </a:r>
            <a:r>
              <a:rPr spc="-10" dirty="0"/>
              <a:t>Pendulum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764" y="1173226"/>
            <a:ext cx="7617459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5080" indent="-457200" algn="just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469900" algn="l"/>
              </a:tabLst>
            </a:pPr>
            <a:r>
              <a:rPr sz="2600" spc="-5" dirty="0">
                <a:latin typeface="Arial"/>
                <a:cs typeface="Arial"/>
              </a:rPr>
              <a:t>If </a:t>
            </a:r>
            <a:r>
              <a:rPr sz="2600" dirty="0">
                <a:latin typeface="Arial"/>
                <a:cs typeface="Arial"/>
              </a:rPr>
              <a:t>we restrict the </a:t>
            </a:r>
            <a:r>
              <a:rPr sz="2600" spc="-5" dirty="0">
                <a:latin typeface="Arial"/>
                <a:cs typeface="Arial"/>
              </a:rPr>
              <a:t>pendulum’s </a:t>
            </a:r>
            <a:r>
              <a:rPr sz="2600" dirty="0">
                <a:latin typeface="Arial"/>
                <a:cs typeface="Arial"/>
              </a:rPr>
              <a:t>oscillations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small  angles </a:t>
            </a:r>
            <a:r>
              <a:rPr sz="2600" spc="-5" dirty="0">
                <a:latin typeface="Arial"/>
                <a:cs typeface="Arial"/>
              </a:rPr>
              <a:t>(&lt; </a:t>
            </a:r>
            <a:r>
              <a:rPr sz="2600" dirty="0">
                <a:latin typeface="Times New Roman"/>
                <a:cs typeface="Times New Roman"/>
              </a:rPr>
              <a:t>10º</a:t>
            </a:r>
            <a:r>
              <a:rPr sz="2600" dirty="0">
                <a:latin typeface="Arial"/>
                <a:cs typeface="Arial"/>
              </a:rPr>
              <a:t>), then we may </a:t>
            </a:r>
            <a:r>
              <a:rPr sz="2600" spc="5" dirty="0">
                <a:latin typeface="Arial"/>
                <a:cs typeface="Arial"/>
              </a:rPr>
              <a:t>use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b="1" dirty="0">
                <a:latin typeface="Arial"/>
                <a:cs typeface="Arial"/>
              </a:rPr>
              <a:t>small</a:t>
            </a:r>
            <a:r>
              <a:rPr sz="2600" b="1" spc="-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angle  approximation </a:t>
            </a:r>
            <a:r>
              <a:rPr sz="2600" dirty="0">
                <a:latin typeface="Arial"/>
                <a:cs typeface="Arial"/>
              </a:rPr>
              <a:t>sin </a:t>
            </a:r>
            <a:r>
              <a:rPr sz="2600" i="1" dirty="0">
                <a:latin typeface="Times New Roman"/>
                <a:cs typeface="Times New Roman"/>
              </a:rPr>
              <a:t>θ </a:t>
            </a:r>
            <a:r>
              <a:rPr sz="2600" dirty="0">
                <a:latin typeface="Times New Roman"/>
                <a:cs typeface="Times New Roman"/>
              </a:rPr>
              <a:t>≈ </a:t>
            </a:r>
            <a:r>
              <a:rPr sz="2600" i="1" dirty="0">
                <a:latin typeface="Times New Roman"/>
                <a:cs typeface="Times New Roman"/>
              </a:rPr>
              <a:t>θ</a:t>
            </a:r>
            <a:r>
              <a:rPr sz="2600" dirty="0">
                <a:latin typeface="Arial"/>
                <a:cs typeface="Arial"/>
              </a:rPr>
              <a:t>, where </a:t>
            </a:r>
            <a:r>
              <a:rPr sz="2600" i="1" dirty="0">
                <a:latin typeface="Times New Roman"/>
                <a:cs typeface="Times New Roman"/>
              </a:rPr>
              <a:t>θ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measured </a:t>
            </a:r>
            <a:r>
              <a:rPr sz="2600" spc="-5" dirty="0">
                <a:latin typeface="Arial"/>
                <a:cs typeface="Arial"/>
              </a:rPr>
              <a:t>in  </a:t>
            </a:r>
            <a:r>
              <a:rPr sz="2600" dirty="0">
                <a:latin typeface="Arial"/>
                <a:cs typeface="Arial"/>
              </a:rPr>
              <a:t>radians.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894" y="3962748"/>
            <a:ext cx="79559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the angular frequency of the motion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found 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6272" y="2865822"/>
            <a:ext cx="5692055" cy="731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1840" y="4633505"/>
            <a:ext cx="2883438" cy="829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66</a:t>
            </a:fld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65849"/>
            <a:ext cx="87953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0" dirty="0"/>
              <a:t>Example 15.7 The Maximum Angle of </a:t>
            </a:r>
            <a:r>
              <a:rPr sz="3100" spc="-5" dirty="0"/>
              <a:t>a</a:t>
            </a:r>
            <a:r>
              <a:rPr sz="3100" spc="220" dirty="0"/>
              <a:t> </a:t>
            </a:r>
            <a:r>
              <a:rPr sz="3100" spc="-15" dirty="0"/>
              <a:t>Pendulum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153195" y="1701818"/>
            <a:ext cx="6965826" cy="2330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620" y="4033672"/>
            <a:ext cx="6932295" cy="0"/>
          </a:xfrm>
          <a:custGeom>
            <a:avLst/>
            <a:gdLst/>
            <a:ahLst/>
            <a:cxnLst/>
            <a:rect l="l" t="t" r="r" b="b"/>
            <a:pathLst>
              <a:path w="6932295">
                <a:moveTo>
                  <a:pt x="6932193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67</a:t>
            </a:fld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9499"/>
            <a:ext cx="87953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0" dirty="0"/>
              <a:t>Example 15.7 The Maximum Angle of </a:t>
            </a:r>
            <a:r>
              <a:rPr sz="3100" spc="-5" dirty="0"/>
              <a:t>a</a:t>
            </a:r>
            <a:r>
              <a:rPr sz="3100" spc="220" dirty="0"/>
              <a:t> </a:t>
            </a:r>
            <a:r>
              <a:rPr sz="3100" spc="-15" dirty="0"/>
              <a:t>Pendulum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259636" y="952623"/>
            <a:ext cx="6862441" cy="789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9636" y="1613712"/>
            <a:ext cx="6862441" cy="144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9055" y="3053868"/>
            <a:ext cx="6825298" cy="3198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68</a:t>
            </a:fld>
            <a:endParaRPr spc="-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51149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070" y="1170242"/>
            <a:ext cx="4887595" cy="475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50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ball on a massless, </a:t>
            </a:r>
            <a:r>
              <a:rPr sz="2600" spc="-5" dirty="0">
                <a:latin typeface="Arial"/>
                <a:cs typeface="Arial"/>
              </a:rPr>
              <a:t>rigid </a:t>
            </a:r>
            <a:r>
              <a:rPr sz="2600" dirty="0">
                <a:latin typeface="Arial"/>
                <a:cs typeface="Arial"/>
              </a:rPr>
              <a:t>rod  oscillates as a simple </a:t>
            </a:r>
            <a:r>
              <a:rPr sz="2600" spc="5" dirty="0">
                <a:latin typeface="Arial"/>
                <a:cs typeface="Arial"/>
              </a:rPr>
              <a:t>pendulum 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 period of </a:t>
            </a:r>
            <a:r>
              <a:rPr sz="2600" dirty="0">
                <a:latin typeface="Times New Roman"/>
                <a:cs typeface="Times New Roman"/>
              </a:rPr>
              <a:t>2.0 </a:t>
            </a:r>
            <a:r>
              <a:rPr sz="2600" spc="-5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Arial"/>
                <a:cs typeface="Arial"/>
              </a:rPr>
              <a:t>. If </a:t>
            </a:r>
            <a:r>
              <a:rPr sz="2600" dirty="0">
                <a:latin typeface="Arial"/>
                <a:cs typeface="Arial"/>
              </a:rPr>
              <a:t>the ball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replaced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another ball </a:t>
            </a:r>
            <a:r>
              <a:rPr sz="2600" spc="5" dirty="0">
                <a:latin typeface="Arial"/>
                <a:cs typeface="Arial"/>
              </a:rPr>
              <a:t>having  </a:t>
            </a:r>
            <a:r>
              <a:rPr sz="2600" spc="-5" dirty="0">
                <a:latin typeface="Arial"/>
                <a:cs typeface="Arial"/>
              </a:rPr>
              <a:t>twice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mass, </a:t>
            </a:r>
            <a:r>
              <a:rPr sz="2600" dirty="0">
                <a:latin typeface="Arial"/>
                <a:cs typeface="Arial"/>
              </a:rPr>
              <a:t>the period </a:t>
            </a:r>
            <a:r>
              <a:rPr sz="2600" spc="-5" dirty="0">
                <a:latin typeface="Arial"/>
                <a:cs typeface="Arial"/>
              </a:rPr>
              <a:t>will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1.0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1.4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55320" indent="-643255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55320" algn="l"/>
                <a:tab pos="655955" algn="l"/>
              </a:tabLst>
            </a:pPr>
            <a:r>
              <a:rPr sz="2400" dirty="0">
                <a:latin typeface="Times New Roman"/>
                <a:cs typeface="Times New Roman"/>
              </a:rPr>
              <a:t>2.0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55320" indent="-643255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55320" algn="l"/>
                <a:tab pos="655955" algn="l"/>
              </a:tabLst>
            </a:pPr>
            <a:r>
              <a:rPr sz="2400" dirty="0">
                <a:latin typeface="Times New Roman"/>
                <a:cs typeface="Times New Roman"/>
              </a:rPr>
              <a:t>2.8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4.0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5976" y="1633389"/>
            <a:ext cx="2458700" cy="368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69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1943"/>
            <a:ext cx="3589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Chapter 15</a:t>
            </a:r>
            <a:r>
              <a:rPr spc="-95" dirty="0"/>
              <a:t> </a:t>
            </a:r>
            <a:r>
              <a:rPr spc="-5" dirty="0"/>
              <a:t>Preview</a:t>
            </a:r>
          </a:p>
        </p:txBody>
      </p:sp>
      <p:sp>
        <p:nvSpPr>
          <p:cNvPr id="3" name="object 3"/>
          <p:cNvSpPr/>
          <p:nvPr/>
        </p:nvSpPr>
        <p:spPr>
          <a:xfrm>
            <a:off x="298704" y="1557527"/>
            <a:ext cx="8546591" cy="3596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51149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070" y="1170242"/>
            <a:ext cx="4887595" cy="475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508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A ball on a massless, </a:t>
            </a:r>
            <a:r>
              <a:rPr sz="2600" spc="-5" dirty="0">
                <a:latin typeface="Arial"/>
                <a:cs typeface="Arial"/>
              </a:rPr>
              <a:t>rigid </a:t>
            </a:r>
            <a:r>
              <a:rPr sz="2600" dirty="0">
                <a:latin typeface="Arial"/>
                <a:cs typeface="Arial"/>
              </a:rPr>
              <a:t>rod  oscillates as a simple </a:t>
            </a:r>
            <a:r>
              <a:rPr sz="2600" spc="5" dirty="0">
                <a:latin typeface="Arial"/>
                <a:cs typeface="Arial"/>
              </a:rPr>
              <a:t>pendulum 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 period of </a:t>
            </a:r>
            <a:r>
              <a:rPr sz="2600" dirty="0">
                <a:latin typeface="Times New Roman"/>
                <a:cs typeface="Times New Roman"/>
              </a:rPr>
              <a:t>2.0 </a:t>
            </a:r>
            <a:r>
              <a:rPr sz="2600" spc="-5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Arial"/>
                <a:cs typeface="Arial"/>
              </a:rPr>
              <a:t>. If </a:t>
            </a:r>
            <a:r>
              <a:rPr sz="2600" dirty="0">
                <a:latin typeface="Arial"/>
                <a:cs typeface="Arial"/>
              </a:rPr>
              <a:t>the ball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replaced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another ball </a:t>
            </a:r>
            <a:r>
              <a:rPr sz="2600" spc="5" dirty="0">
                <a:latin typeface="Arial"/>
                <a:cs typeface="Arial"/>
              </a:rPr>
              <a:t>having  </a:t>
            </a:r>
            <a:r>
              <a:rPr sz="2600" spc="-5" dirty="0">
                <a:latin typeface="Arial"/>
                <a:cs typeface="Arial"/>
              </a:rPr>
              <a:t>twice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mass, </a:t>
            </a:r>
            <a:r>
              <a:rPr sz="2600" dirty="0">
                <a:latin typeface="Arial"/>
                <a:cs typeface="Arial"/>
              </a:rPr>
              <a:t>the period </a:t>
            </a:r>
            <a:r>
              <a:rPr sz="2600" spc="-5" dirty="0">
                <a:latin typeface="Arial"/>
                <a:cs typeface="Arial"/>
              </a:rPr>
              <a:t>will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1.0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1.4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55320" indent="-643255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55320" algn="l"/>
                <a:tab pos="655955" algn="l"/>
              </a:tabLst>
            </a:pPr>
            <a:r>
              <a:rPr sz="2400" b="1" dirty="0">
                <a:latin typeface="Times New Roman"/>
                <a:cs typeface="Times New Roman"/>
              </a:rPr>
              <a:t>2.0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55320" indent="-643255">
              <a:lnSpc>
                <a:spcPct val="100000"/>
              </a:lnSpc>
              <a:spcBef>
                <a:spcPts val="1150"/>
              </a:spcBef>
              <a:buFont typeface="Arial"/>
              <a:buAutoNum type="alphaUcPeriod"/>
              <a:tabLst>
                <a:tab pos="655320" algn="l"/>
                <a:tab pos="655955" algn="l"/>
              </a:tabLst>
            </a:pPr>
            <a:r>
              <a:rPr sz="2400" dirty="0">
                <a:latin typeface="Times New Roman"/>
                <a:cs typeface="Times New Roman"/>
              </a:rPr>
              <a:t>2.8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638810" indent="-626745">
              <a:lnSpc>
                <a:spcPct val="100000"/>
              </a:lnSpc>
              <a:spcBef>
                <a:spcPts val="1155"/>
              </a:spcBef>
              <a:buFont typeface="Arial"/>
              <a:buAutoNum type="alphaUcPeriod"/>
              <a:tabLst>
                <a:tab pos="638810" algn="l"/>
                <a:tab pos="639445" algn="l"/>
              </a:tabLst>
            </a:pPr>
            <a:r>
              <a:rPr sz="2400" dirty="0">
                <a:latin typeface="Times New Roman"/>
                <a:cs typeface="Times New Roman"/>
              </a:rPr>
              <a:t>4.0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5976" y="1633389"/>
            <a:ext cx="2458700" cy="368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" y="4518025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70</a:t>
            </a:fld>
            <a:endParaRPr spc="-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5976" y="1633389"/>
            <a:ext cx="2458700" cy="368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320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15.13</a:t>
            </a:r>
          </a:p>
        </p:txBody>
      </p:sp>
      <p:sp>
        <p:nvSpPr>
          <p:cNvPr id="4" name="object 4"/>
          <p:cNvSpPr/>
          <p:nvPr/>
        </p:nvSpPr>
        <p:spPr>
          <a:xfrm>
            <a:off x="5627687" y="1174750"/>
            <a:ext cx="2746375" cy="650875"/>
          </a:xfrm>
          <a:custGeom>
            <a:avLst/>
            <a:gdLst/>
            <a:ahLst/>
            <a:cxnLst/>
            <a:rect l="l" t="t" r="r" b="b"/>
            <a:pathLst>
              <a:path w="2746375" h="650875">
                <a:moveTo>
                  <a:pt x="0" y="0"/>
                </a:moveTo>
                <a:lnTo>
                  <a:pt x="2746375" y="0"/>
                </a:lnTo>
                <a:lnTo>
                  <a:pt x="2746375" y="650875"/>
                </a:lnTo>
                <a:lnTo>
                  <a:pt x="0" y="650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0595" y="1001268"/>
            <a:ext cx="5105400" cy="52343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ct val="95100"/>
              </a:lnSpc>
              <a:spcBef>
                <a:spcPts val="254"/>
              </a:spcBef>
            </a:pPr>
            <a:r>
              <a:rPr sz="2600" dirty="0">
                <a:latin typeface="Arial"/>
                <a:cs typeface="Arial"/>
              </a:rPr>
              <a:t>On Planet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Arial"/>
                <a:cs typeface="Arial"/>
              </a:rPr>
              <a:t>, a ball on a massless,  </a:t>
            </a:r>
            <a:r>
              <a:rPr sz="2600" spc="-5" dirty="0">
                <a:latin typeface="Arial"/>
                <a:cs typeface="Arial"/>
              </a:rPr>
              <a:t>rigid </a:t>
            </a:r>
            <a:r>
              <a:rPr sz="2600" dirty="0">
                <a:latin typeface="Arial"/>
                <a:cs typeface="Arial"/>
              </a:rPr>
              <a:t>rod oscillates as a simple  </a:t>
            </a:r>
            <a:r>
              <a:rPr sz="2600" spc="5" dirty="0">
                <a:latin typeface="Arial"/>
                <a:cs typeface="Arial"/>
              </a:rPr>
              <a:t>pendulum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 period of </a:t>
            </a:r>
            <a:r>
              <a:rPr sz="2600" dirty="0">
                <a:latin typeface="Times New Roman"/>
                <a:cs typeface="Times New Roman"/>
              </a:rPr>
              <a:t>2.0 </a:t>
            </a:r>
            <a:r>
              <a:rPr sz="2600" spc="-5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Arial"/>
                <a:cs typeface="Arial"/>
              </a:rPr>
              <a:t>. If 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pendulum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taken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moon  of Planet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Arial"/>
                <a:cs typeface="Arial"/>
              </a:rPr>
              <a:t>, where the </a:t>
            </a:r>
            <a:r>
              <a:rPr sz="2600" spc="-5" dirty="0">
                <a:latin typeface="Arial"/>
                <a:cs typeface="Arial"/>
              </a:rPr>
              <a:t>free-fall  </a:t>
            </a:r>
            <a:r>
              <a:rPr sz="2600" dirty="0">
                <a:latin typeface="Arial"/>
                <a:cs typeface="Arial"/>
              </a:rPr>
              <a:t>acceleration </a:t>
            </a:r>
            <a:r>
              <a:rPr sz="2600" i="1" dirty="0">
                <a:latin typeface="Arial"/>
                <a:cs typeface="Arial"/>
              </a:rPr>
              <a:t>g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half as big, the  period </a:t>
            </a:r>
            <a:r>
              <a:rPr sz="2600" spc="-5" dirty="0">
                <a:latin typeface="Arial"/>
                <a:cs typeface="Arial"/>
              </a:rPr>
              <a:t>will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  <a:p>
            <a:pPr marL="544195" indent="-532130">
              <a:lnSpc>
                <a:spcPct val="100000"/>
              </a:lnSpc>
              <a:spcBef>
                <a:spcPts val="2235"/>
              </a:spcBef>
              <a:buFont typeface="Arial"/>
              <a:buAutoNum type="alphaUcPeriod"/>
              <a:tabLst>
                <a:tab pos="544195" algn="l"/>
                <a:tab pos="544830" algn="l"/>
              </a:tabLst>
            </a:pPr>
            <a:r>
              <a:rPr sz="2400" dirty="0">
                <a:latin typeface="Times New Roman"/>
                <a:cs typeface="Times New Roman"/>
              </a:rPr>
              <a:t>1.0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53720" indent="-541020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53085" algn="l"/>
                <a:tab pos="553720" algn="l"/>
              </a:tabLst>
            </a:pPr>
            <a:r>
              <a:rPr sz="2400" dirty="0">
                <a:latin typeface="Times New Roman"/>
                <a:cs typeface="Times New Roman"/>
              </a:rPr>
              <a:t>1.4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0230" indent="-558165">
              <a:lnSpc>
                <a:spcPct val="100000"/>
              </a:lnSpc>
              <a:spcBef>
                <a:spcPts val="860"/>
              </a:spcBef>
              <a:buFont typeface="Arial"/>
              <a:buAutoNum type="alphaUcPeriod"/>
              <a:tabLst>
                <a:tab pos="570230" algn="l"/>
                <a:tab pos="570865" algn="l"/>
              </a:tabLst>
            </a:pPr>
            <a:r>
              <a:rPr sz="2400" dirty="0">
                <a:latin typeface="Times New Roman"/>
                <a:cs typeface="Times New Roman"/>
              </a:rPr>
              <a:t>2.0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0230" indent="-558165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70230" algn="l"/>
                <a:tab pos="570865" algn="l"/>
              </a:tabLst>
            </a:pPr>
            <a:r>
              <a:rPr sz="2400" dirty="0">
                <a:latin typeface="Times New Roman"/>
                <a:cs typeface="Times New Roman"/>
              </a:rPr>
              <a:t>2.8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53720" indent="-541020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53085" algn="l"/>
                <a:tab pos="553720" algn="l"/>
              </a:tabLst>
            </a:pPr>
            <a:r>
              <a:rPr sz="2400" dirty="0">
                <a:latin typeface="Times New Roman"/>
                <a:cs typeface="Times New Roman"/>
              </a:rPr>
              <a:t>4.0</a:t>
            </a:r>
            <a:r>
              <a:rPr sz="2400" spc="-5" dirty="0">
                <a:latin typeface="Times New Roman"/>
                <a:cs typeface="Times New Roman"/>
              </a:rPr>
              <a:t> 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71</a:t>
            </a:fld>
            <a:endParaRPr spc="-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5976" y="1633389"/>
            <a:ext cx="2458700" cy="368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320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595" y="1001268"/>
            <a:ext cx="5105400" cy="52343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ct val="95100"/>
              </a:lnSpc>
              <a:spcBef>
                <a:spcPts val="254"/>
              </a:spcBef>
            </a:pPr>
            <a:r>
              <a:rPr sz="2600" dirty="0">
                <a:latin typeface="Arial"/>
                <a:cs typeface="Arial"/>
              </a:rPr>
              <a:t>On Planet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Arial"/>
                <a:cs typeface="Arial"/>
              </a:rPr>
              <a:t>, a ball on a massless,  </a:t>
            </a:r>
            <a:r>
              <a:rPr sz="2600" spc="-5" dirty="0">
                <a:latin typeface="Arial"/>
                <a:cs typeface="Arial"/>
              </a:rPr>
              <a:t>rigid </a:t>
            </a:r>
            <a:r>
              <a:rPr sz="2600" dirty="0">
                <a:latin typeface="Arial"/>
                <a:cs typeface="Arial"/>
              </a:rPr>
              <a:t>rod oscillates as a simple  </a:t>
            </a:r>
            <a:r>
              <a:rPr sz="2600" spc="5" dirty="0">
                <a:latin typeface="Arial"/>
                <a:cs typeface="Arial"/>
              </a:rPr>
              <a:t>pendulum </a:t>
            </a:r>
            <a:r>
              <a:rPr sz="2600" spc="-5" dirty="0">
                <a:latin typeface="Arial"/>
                <a:cs typeface="Arial"/>
              </a:rPr>
              <a:t>with </a:t>
            </a:r>
            <a:r>
              <a:rPr sz="2600" dirty="0">
                <a:latin typeface="Arial"/>
                <a:cs typeface="Arial"/>
              </a:rPr>
              <a:t>a period of </a:t>
            </a:r>
            <a:r>
              <a:rPr sz="2600" dirty="0">
                <a:latin typeface="Times New Roman"/>
                <a:cs typeface="Times New Roman"/>
              </a:rPr>
              <a:t>2.0 </a:t>
            </a:r>
            <a:r>
              <a:rPr sz="2600" spc="-5" dirty="0">
                <a:latin typeface="Times New Roman"/>
                <a:cs typeface="Times New Roman"/>
              </a:rPr>
              <a:t>s</a:t>
            </a:r>
            <a:r>
              <a:rPr sz="2600" spc="-5" dirty="0">
                <a:latin typeface="Arial"/>
                <a:cs typeface="Arial"/>
              </a:rPr>
              <a:t>. If 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pendulum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taken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moon  of Planet </a:t>
            </a:r>
            <a:r>
              <a:rPr sz="2600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Arial"/>
                <a:cs typeface="Arial"/>
              </a:rPr>
              <a:t>, where the </a:t>
            </a:r>
            <a:r>
              <a:rPr sz="2600" spc="-5" dirty="0">
                <a:latin typeface="Arial"/>
                <a:cs typeface="Arial"/>
              </a:rPr>
              <a:t>free-fall  </a:t>
            </a:r>
            <a:r>
              <a:rPr sz="2600" dirty="0">
                <a:latin typeface="Arial"/>
                <a:cs typeface="Arial"/>
              </a:rPr>
              <a:t>acceleration </a:t>
            </a:r>
            <a:r>
              <a:rPr sz="2600" i="1" dirty="0">
                <a:latin typeface="Arial"/>
                <a:cs typeface="Arial"/>
              </a:rPr>
              <a:t>g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half as big, the  period </a:t>
            </a:r>
            <a:r>
              <a:rPr sz="2600" spc="-5" dirty="0">
                <a:latin typeface="Arial"/>
                <a:cs typeface="Arial"/>
              </a:rPr>
              <a:t>will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be</a:t>
            </a:r>
            <a:endParaRPr sz="2600">
              <a:latin typeface="Arial"/>
              <a:cs typeface="Arial"/>
            </a:endParaRPr>
          </a:p>
          <a:p>
            <a:pPr marL="544195" indent="-532130">
              <a:lnSpc>
                <a:spcPct val="100000"/>
              </a:lnSpc>
              <a:spcBef>
                <a:spcPts val="2235"/>
              </a:spcBef>
              <a:buFont typeface="Arial"/>
              <a:buAutoNum type="alphaUcPeriod"/>
              <a:tabLst>
                <a:tab pos="544195" algn="l"/>
                <a:tab pos="544830" algn="l"/>
              </a:tabLst>
            </a:pPr>
            <a:r>
              <a:rPr sz="2400" dirty="0">
                <a:latin typeface="Times New Roman"/>
                <a:cs typeface="Times New Roman"/>
              </a:rPr>
              <a:t>1.0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53720" indent="-541020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53085" algn="l"/>
                <a:tab pos="553720" algn="l"/>
              </a:tabLst>
            </a:pPr>
            <a:r>
              <a:rPr sz="2400" dirty="0">
                <a:latin typeface="Times New Roman"/>
                <a:cs typeface="Times New Roman"/>
              </a:rPr>
              <a:t>1.4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0230" indent="-558165">
              <a:lnSpc>
                <a:spcPct val="100000"/>
              </a:lnSpc>
              <a:spcBef>
                <a:spcPts val="860"/>
              </a:spcBef>
              <a:buFont typeface="Arial"/>
              <a:buAutoNum type="alphaUcPeriod"/>
              <a:tabLst>
                <a:tab pos="570230" algn="l"/>
                <a:tab pos="570865" algn="l"/>
              </a:tabLst>
            </a:pPr>
            <a:r>
              <a:rPr sz="2400" dirty="0">
                <a:latin typeface="Times New Roman"/>
                <a:cs typeface="Times New Roman"/>
              </a:rPr>
              <a:t>2.0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70230" indent="-558165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70230" algn="l"/>
                <a:tab pos="570865" algn="l"/>
              </a:tabLst>
            </a:pPr>
            <a:r>
              <a:rPr sz="2400" b="1" dirty="0">
                <a:latin typeface="Times New Roman"/>
                <a:cs typeface="Times New Roman"/>
              </a:rPr>
              <a:t>2.8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53720" indent="-541020">
              <a:lnSpc>
                <a:spcPct val="100000"/>
              </a:lnSpc>
              <a:spcBef>
                <a:spcPts val="865"/>
              </a:spcBef>
              <a:buFont typeface="Arial"/>
              <a:buAutoNum type="alphaUcPeriod"/>
              <a:tabLst>
                <a:tab pos="553085" algn="l"/>
                <a:tab pos="553720" algn="l"/>
              </a:tabLst>
            </a:pPr>
            <a:r>
              <a:rPr sz="2400" dirty="0">
                <a:latin typeface="Times New Roman"/>
                <a:cs typeface="Times New Roman"/>
              </a:rPr>
              <a:t>4.0</a:t>
            </a:r>
            <a:r>
              <a:rPr sz="2400" spc="-5" dirty="0">
                <a:latin typeface="Times New Roman"/>
                <a:cs typeface="Times New Roman"/>
              </a:rPr>
              <a:t> 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" y="5356225"/>
            <a:ext cx="390525" cy="358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3588" y="5260975"/>
            <a:ext cx="1172150" cy="829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72</a:t>
            </a:fld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0"/>
            <a:ext cx="6518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Simple-Harmonic-Motion</a:t>
            </a:r>
            <a:r>
              <a:rPr spc="-95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966216" y="682448"/>
            <a:ext cx="7211567" cy="5893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73</a:t>
            </a:fld>
            <a:endParaRPr spc="-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7655"/>
            <a:ext cx="8256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15.9 </a:t>
            </a:r>
            <a:r>
              <a:rPr dirty="0"/>
              <a:t>A </a:t>
            </a:r>
            <a:r>
              <a:rPr spc="-5" dirty="0"/>
              <a:t>Swinging Leg as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Pendulum</a:t>
            </a:r>
          </a:p>
        </p:txBody>
      </p:sp>
      <p:sp>
        <p:nvSpPr>
          <p:cNvPr id="3" name="object 3"/>
          <p:cNvSpPr/>
          <p:nvPr/>
        </p:nvSpPr>
        <p:spPr>
          <a:xfrm>
            <a:off x="1257271" y="1329732"/>
            <a:ext cx="6761933" cy="286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9629" y="4194840"/>
            <a:ext cx="6761480" cy="0"/>
          </a:xfrm>
          <a:custGeom>
            <a:avLst/>
            <a:gdLst/>
            <a:ahLst/>
            <a:cxnLst/>
            <a:rect l="l" t="t" r="r" b="b"/>
            <a:pathLst>
              <a:path w="6761480">
                <a:moveTo>
                  <a:pt x="6761124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74</a:t>
            </a:fld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3686"/>
            <a:ext cx="8256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15.9 </a:t>
            </a:r>
            <a:r>
              <a:rPr dirty="0"/>
              <a:t>A </a:t>
            </a:r>
            <a:r>
              <a:rPr spc="-5" dirty="0"/>
              <a:t>Swinging Leg as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Pendulum</a:t>
            </a:r>
          </a:p>
        </p:txBody>
      </p:sp>
      <p:sp>
        <p:nvSpPr>
          <p:cNvPr id="3" name="object 3"/>
          <p:cNvSpPr/>
          <p:nvPr/>
        </p:nvSpPr>
        <p:spPr>
          <a:xfrm>
            <a:off x="1424924" y="1905542"/>
            <a:ext cx="6420601" cy="795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7000" y="2543035"/>
            <a:ext cx="6548526" cy="1529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488" y="3998823"/>
            <a:ext cx="6395691" cy="691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1489" y="4688832"/>
            <a:ext cx="6394450" cy="0"/>
          </a:xfrm>
          <a:custGeom>
            <a:avLst/>
            <a:gdLst/>
            <a:ahLst/>
            <a:cxnLst/>
            <a:rect l="l" t="t" r="r" b="b"/>
            <a:pathLst>
              <a:path w="6394450">
                <a:moveTo>
                  <a:pt x="6394246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75</a:t>
            </a:fld>
            <a:endParaRPr spc="-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3686"/>
            <a:ext cx="8256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 15.9 </a:t>
            </a:r>
            <a:r>
              <a:rPr dirty="0"/>
              <a:t>A </a:t>
            </a:r>
            <a:r>
              <a:rPr spc="-5" dirty="0"/>
              <a:t>Swinging Leg as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Pendulum</a:t>
            </a:r>
          </a:p>
        </p:txBody>
      </p:sp>
      <p:sp>
        <p:nvSpPr>
          <p:cNvPr id="3" name="object 3"/>
          <p:cNvSpPr/>
          <p:nvPr/>
        </p:nvSpPr>
        <p:spPr>
          <a:xfrm>
            <a:off x="1424924" y="1905542"/>
            <a:ext cx="6420601" cy="795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1488" y="2575652"/>
            <a:ext cx="6395691" cy="2232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489" y="4807898"/>
            <a:ext cx="6394450" cy="0"/>
          </a:xfrm>
          <a:custGeom>
            <a:avLst/>
            <a:gdLst/>
            <a:ahLst/>
            <a:cxnLst/>
            <a:rect l="l" t="t" r="r" b="b"/>
            <a:pathLst>
              <a:path w="6394450">
                <a:moveTo>
                  <a:pt x="6394246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A4A6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76</a:t>
            </a:fld>
            <a:endParaRPr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895" y="1231950"/>
            <a:ext cx="5760085" cy="443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11296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solid disk and a circular </a:t>
            </a:r>
            <a:r>
              <a:rPr sz="2400" spc="-10" dirty="0">
                <a:latin typeface="Arial"/>
                <a:cs typeface="Arial"/>
              </a:rPr>
              <a:t>hoop  </a:t>
            </a:r>
            <a:r>
              <a:rPr sz="2400" spc="-5" dirty="0">
                <a:latin typeface="Arial"/>
                <a:cs typeface="Arial"/>
              </a:rPr>
              <a:t>have the same radius and the  same mass. Each can swing back  and forth as a pendulum from a  pivot at one edge. Which has the  larger period of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oscillation?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Times New Roman"/>
              <a:cs typeface="Times New Roman"/>
            </a:endParaRPr>
          </a:p>
          <a:p>
            <a:pPr marL="634365" indent="-622300">
              <a:lnSpc>
                <a:spcPct val="100000"/>
              </a:lnSpc>
              <a:buAutoNum type="alphaUcPeriod"/>
              <a:tabLst>
                <a:tab pos="634365" algn="l"/>
                <a:tab pos="635000" algn="l"/>
              </a:tabLst>
            </a:pPr>
            <a:r>
              <a:rPr sz="2400" spc="-5" dirty="0">
                <a:latin typeface="Arial"/>
                <a:cs typeface="Arial"/>
              </a:rPr>
              <a:t>The solid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disk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5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spc="-5" dirty="0">
                <a:latin typeface="Arial"/>
                <a:cs typeface="Arial"/>
              </a:rPr>
              <a:t>The circular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hoop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5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spc="-5" dirty="0">
                <a:latin typeface="Arial"/>
                <a:cs typeface="Arial"/>
              </a:rPr>
              <a:t>Both have the same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period.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0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spc="-15" dirty="0">
                <a:latin typeface="Arial"/>
                <a:cs typeface="Arial"/>
              </a:rPr>
              <a:t>There’s </a:t>
            </a:r>
            <a:r>
              <a:rPr sz="2400" spc="-5" dirty="0">
                <a:latin typeface="Arial"/>
                <a:cs typeface="Arial"/>
              </a:rPr>
              <a:t>not enough information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8912" y="1653990"/>
            <a:ext cx="3651249" cy="1928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77</a:t>
            </a:fld>
            <a:endParaRPr spc="-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895" y="1231950"/>
            <a:ext cx="5760085" cy="443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11296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solid disk and a circular </a:t>
            </a:r>
            <a:r>
              <a:rPr sz="2400" spc="-10" dirty="0">
                <a:latin typeface="Arial"/>
                <a:cs typeface="Arial"/>
              </a:rPr>
              <a:t>hoop  </a:t>
            </a:r>
            <a:r>
              <a:rPr sz="2400" spc="-5" dirty="0">
                <a:latin typeface="Arial"/>
                <a:cs typeface="Arial"/>
              </a:rPr>
              <a:t>have the same radius and the  same mass. Each can swing back  and forth as a pendulum from a  pivot at one edge. Which has the  larger period of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oscillation?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Times New Roman"/>
              <a:cs typeface="Times New Roman"/>
            </a:endParaRPr>
          </a:p>
          <a:p>
            <a:pPr marL="634365" indent="-622300">
              <a:lnSpc>
                <a:spcPct val="100000"/>
              </a:lnSpc>
              <a:buAutoNum type="alphaUcPeriod"/>
              <a:tabLst>
                <a:tab pos="634365" algn="l"/>
                <a:tab pos="635000" algn="l"/>
              </a:tabLst>
            </a:pPr>
            <a:r>
              <a:rPr sz="2400" spc="-5" dirty="0">
                <a:latin typeface="Arial"/>
                <a:cs typeface="Arial"/>
              </a:rPr>
              <a:t>The solid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disk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5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b="1" spc="-5" dirty="0">
                <a:latin typeface="Arial"/>
                <a:cs typeface="Arial"/>
              </a:rPr>
              <a:t>The circular hoop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5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spc="-5" dirty="0">
                <a:latin typeface="Arial"/>
                <a:cs typeface="Arial"/>
              </a:rPr>
              <a:t>Both have the same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period.</a:t>
            </a:r>
            <a:endParaRPr sz="2400">
              <a:latin typeface="Arial"/>
              <a:cs typeface="Arial"/>
            </a:endParaRPr>
          </a:p>
          <a:p>
            <a:pPr marL="634365" indent="-622300">
              <a:lnSpc>
                <a:spcPct val="100000"/>
              </a:lnSpc>
              <a:spcBef>
                <a:spcPts val="860"/>
              </a:spcBef>
              <a:buAutoNum type="alphaUcPeriod"/>
              <a:tabLst>
                <a:tab pos="634365" algn="l"/>
                <a:tab pos="635000" algn="l"/>
              </a:tabLst>
            </a:pPr>
            <a:r>
              <a:rPr sz="2400" spc="-15" dirty="0">
                <a:latin typeface="Arial"/>
                <a:cs typeface="Arial"/>
              </a:rPr>
              <a:t>There’s </a:t>
            </a:r>
            <a:r>
              <a:rPr sz="2400" spc="-5" dirty="0">
                <a:latin typeface="Arial"/>
                <a:cs typeface="Arial"/>
              </a:rPr>
              <a:t>not enough information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" y="4343400"/>
            <a:ext cx="390525" cy="35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7638" y="4265612"/>
            <a:ext cx="1217126" cy="41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8912" y="1653990"/>
            <a:ext cx="3651249" cy="1928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78</a:t>
            </a:fld>
            <a:endParaRPr spc="-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9" y="43846"/>
            <a:ext cx="8834120" cy="492443"/>
          </a:xfrm>
        </p:spPr>
        <p:txBody>
          <a:bodyPr/>
          <a:lstStyle/>
          <a:p>
            <a:r>
              <a:rPr lang="en-US" b="1" dirty="0" smtClean="0"/>
              <a:t>Damped Oscillations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64" y="1168718"/>
            <a:ext cx="8399271" cy="2800767"/>
          </a:xfrm>
        </p:spPr>
        <p:txBody>
          <a:bodyPr/>
          <a:lstStyle/>
          <a:p>
            <a:r>
              <a:rPr lang="en-US" dirty="0" smtClean="0"/>
              <a:t>A pendulum left to itself gradually slows down and stops. The sound of a ringing </a:t>
            </a:r>
            <a:r>
              <a:rPr lang="en-US" dirty="0" smtClean="0"/>
              <a:t>bell gradually </a:t>
            </a:r>
            <a:r>
              <a:rPr lang="en-US" dirty="0" smtClean="0"/>
              <a:t>dies away.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real oscillators do run down—some very slowly but </a:t>
            </a:r>
            <a:r>
              <a:rPr lang="en-US" dirty="0" smtClean="0"/>
              <a:t>others quite </a:t>
            </a:r>
            <a:r>
              <a:rPr lang="en-US" dirty="0" smtClean="0"/>
              <a:t>quickly—as friction or other dissipative forces transform their mechanical energy</a:t>
            </a:r>
          </a:p>
          <a:p>
            <a:r>
              <a:rPr lang="en-US" dirty="0" smtClean="0"/>
              <a:t>into the thermal energy of the oscillator and its environment.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22238"/>
            <a:ext cx="7696200" cy="5635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000" smtClean="0"/>
              <a:t>15.1:Motion of an object attached to a spring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85800"/>
            <a:ext cx="4800600" cy="5445125"/>
          </a:xfrm>
        </p:spPr>
        <p:txBody>
          <a:bodyPr/>
          <a:lstStyle/>
          <a:p>
            <a:pPr marL="495300" indent="-495300" eaLnBrk="1" hangingPunct="1">
              <a:lnSpc>
                <a:spcPct val="80000"/>
              </a:lnSpc>
            </a:pPr>
            <a:r>
              <a:rPr lang="en-US" altLang="en-US" sz="2000" smtClean="0"/>
              <a:t>A block of mass </a:t>
            </a:r>
            <a:r>
              <a:rPr lang="en-US" altLang="en-US" sz="2000" i="1" smtClean="0"/>
              <a:t>m</a:t>
            </a:r>
            <a:r>
              <a:rPr lang="en-US" altLang="en-US" sz="2000" smtClean="0"/>
              <a:t> is attached to a spring, the block is free to move on a frictionless horizontal surface. When the spring is neither stretched nor compressed, the block is at the </a:t>
            </a:r>
            <a:r>
              <a:rPr lang="en-US" altLang="en-US" sz="2000" b="1" i="1" smtClean="0"/>
              <a:t>equilibrium position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 = 0</a:t>
            </a:r>
          </a:p>
          <a:p>
            <a:pPr marL="495300" indent="-4953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smtClean="0"/>
              <a:t>(a)	The block is displaced to the right  distance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 = x</a:t>
            </a:r>
            <a:r>
              <a:rPr lang="en-US" altLang="en-US" sz="2000" baseline="-25000" smtClean="0"/>
              <a:t>m</a:t>
            </a:r>
            <a:r>
              <a:rPr lang="en-US" altLang="en-US" sz="2000" smtClean="0"/>
              <a:t> and released. The spring is stretched and the restoring force is directed to the left. The phase constant is 0.</a:t>
            </a:r>
          </a:p>
          <a:p>
            <a:pPr marL="495300" indent="-4953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smtClean="0"/>
              <a:t>(b)   The block is passing  the equilibrium position, </a:t>
            </a:r>
            <a:r>
              <a:rPr lang="en-US" altLang="en-US" sz="2000" i="1" smtClean="0"/>
              <a:t>x</a:t>
            </a:r>
            <a:r>
              <a:rPr lang="en-US" altLang="en-US" sz="2000" smtClean="0"/>
              <a:t> = 0. The velocity has maximum value .</a:t>
            </a:r>
          </a:p>
          <a:p>
            <a:pPr marL="495300" indent="-4953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smtClean="0"/>
              <a:t>(c)	The block after reaching a position x = -x</a:t>
            </a:r>
            <a:r>
              <a:rPr lang="en-US" altLang="en-US" sz="2000" baseline="-25000" smtClean="0"/>
              <a:t>m</a:t>
            </a:r>
            <a:r>
              <a:rPr lang="en-US" altLang="en-US" sz="2000" smtClean="0"/>
              <a:t> is moving to the right. The spring is compressed and the restoring force is directed to the right.</a:t>
            </a:r>
          </a:p>
          <a:p>
            <a:pPr marL="495300" indent="-495300" eaLnBrk="1" hangingPunct="1">
              <a:lnSpc>
                <a:spcPct val="80000"/>
              </a:lnSpc>
              <a:buFont typeface="Wingdings" pitchFamily="2" charset="2"/>
              <a:buAutoNum type="alphaLcParenBoth"/>
            </a:pPr>
            <a:endParaRPr lang="en-US" altLang="en-US" sz="2000" smtClean="0"/>
          </a:p>
        </p:txBody>
      </p:sp>
      <p:pic>
        <p:nvPicPr>
          <p:cNvPr id="6148" name="Picture 12" descr="1501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876800" y="1800225"/>
            <a:ext cx="4038600" cy="1704975"/>
          </a:xfrm>
          <a:noFill/>
        </p:spPr>
      </p:pic>
      <p:pic>
        <p:nvPicPr>
          <p:cNvPr id="6149" name="Picture 13" descr="1501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390900"/>
            <a:ext cx="40386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4" descr="1501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784725"/>
            <a:ext cx="40386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29718"/>
            <a:ext cx="3747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Damped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726" y="722312"/>
            <a:ext cx="9038273" cy="308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dirty="0" smtClean="0"/>
              <a:t>An oscillation </a:t>
            </a:r>
            <a:r>
              <a:rPr lang="en-US" sz="2400" dirty="0" smtClean="0"/>
              <a:t>that runs </a:t>
            </a:r>
            <a:r>
              <a:rPr lang="en-US" sz="2400" dirty="0" smtClean="0"/>
              <a:t>down and stops is called a </a:t>
            </a:r>
            <a:r>
              <a:rPr lang="en-US" sz="2400" b="1" dirty="0" smtClean="0"/>
              <a:t>damped oscillation. </a:t>
            </a:r>
            <a:endParaRPr lang="en-US" sz="2400" b="1" dirty="0" smtClean="0"/>
          </a:p>
          <a:p>
            <a:endParaRPr sz="2400">
              <a:cs typeface="Arial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There are many possible reasons for the dissipation of energy, such as air resistance</a:t>
            </a:r>
            <a:r>
              <a:rPr lang="en-US" sz="2400" dirty="0" smtClean="0"/>
              <a:t>, friction</a:t>
            </a:r>
            <a:r>
              <a:rPr lang="en-US" sz="2400" dirty="0" smtClean="0"/>
              <a:t>, and internal forces within a metal spring as it flexes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sz="240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cs typeface="Arial"/>
              </a:rPr>
              <a:t>The forces involved in dissipation are complex, but a</a:t>
            </a:r>
            <a:r>
              <a:rPr sz="2400" spc="114" dirty="0">
                <a:cs typeface="Arial"/>
              </a:rPr>
              <a:t> </a:t>
            </a:r>
            <a:r>
              <a:rPr sz="2400" spc="-5" dirty="0">
                <a:cs typeface="Arial"/>
              </a:rPr>
              <a:t>simple</a:t>
            </a:r>
            <a:endParaRPr sz="2400"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i="1" spc="-5" dirty="0">
                <a:cs typeface="Arial"/>
              </a:rPr>
              <a:t>linear drag </a:t>
            </a:r>
            <a:r>
              <a:rPr sz="2400" spc="-5" dirty="0">
                <a:cs typeface="Arial"/>
              </a:rPr>
              <a:t>model</a:t>
            </a:r>
            <a:r>
              <a:rPr sz="2400" spc="45" dirty="0">
                <a:cs typeface="Arial"/>
              </a:rPr>
              <a:t> </a:t>
            </a:r>
            <a:r>
              <a:rPr sz="2400" spc="-5" dirty="0">
                <a:cs typeface="Arial"/>
              </a:rPr>
              <a:t>is</a:t>
            </a:r>
            <a:endParaRPr sz="240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4114800"/>
            <a:ext cx="3992714" cy="357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49530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A drag </a:t>
            </a:r>
            <a:r>
              <a:rPr lang="en-US" sz="2400" dirty="0" smtClean="0"/>
              <a:t>force </a:t>
            </a:r>
            <a:r>
              <a:rPr lang="en-US" sz="2400" dirty="0" smtClean="0"/>
              <a:t>that depends </a:t>
            </a:r>
            <a:r>
              <a:rPr lang="en-US" sz="2400" dirty="0" smtClean="0"/>
              <a:t>linearly on the </a:t>
            </a:r>
            <a:r>
              <a:rPr lang="en-US" sz="2400" dirty="0" smtClean="0"/>
              <a:t>velocity.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where the minus sign is the mathematical statement that the force is always </a:t>
            </a:r>
            <a:r>
              <a:rPr lang="en-US" sz="2400" dirty="0" smtClean="0"/>
              <a:t>opposite in </a:t>
            </a:r>
            <a:r>
              <a:rPr lang="en-US" sz="2400" dirty="0" smtClean="0"/>
              <a:t>direction to the velocity in order to slow the object</a:t>
            </a:r>
            <a:endParaRPr lang="en-US" sz="2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9" y="43846"/>
            <a:ext cx="8834120" cy="492443"/>
          </a:xfrm>
        </p:spPr>
        <p:txBody>
          <a:bodyPr/>
          <a:lstStyle/>
          <a:p>
            <a:r>
              <a:rPr lang="en-US" b="1" dirty="0" smtClean="0"/>
              <a:t>Damping </a:t>
            </a:r>
            <a:r>
              <a:rPr lang="en-US" b="1" dirty="0" smtClean="0"/>
              <a:t>constant </a:t>
            </a:r>
            <a:r>
              <a:rPr lang="en-US" b="1" i="1" dirty="0" smtClean="0"/>
              <a:t>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64" y="1168718"/>
            <a:ext cx="8399271" cy="2400657"/>
          </a:xfrm>
        </p:spPr>
        <p:txBody>
          <a:bodyPr/>
          <a:lstStyle/>
          <a:p>
            <a:r>
              <a:rPr lang="en-US" dirty="0" smtClean="0"/>
              <a:t>The damping constant </a:t>
            </a:r>
            <a:r>
              <a:rPr lang="en-US" i="1" dirty="0" smtClean="0"/>
              <a:t>b depends in a complicated way on the shape of the </a:t>
            </a:r>
            <a:r>
              <a:rPr lang="en-US" i="1" dirty="0" smtClean="0"/>
              <a:t>object and </a:t>
            </a:r>
            <a:r>
              <a:rPr lang="en-US" i="1" dirty="0" smtClean="0"/>
              <a:t>on the viscosity of the air or other medium in which the particle </a:t>
            </a:r>
            <a:r>
              <a:rPr lang="en-US" i="1" dirty="0" smtClean="0"/>
              <a:t>moves.</a:t>
            </a:r>
          </a:p>
          <a:p>
            <a:endParaRPr lang="en-US" i="1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units of </a:t>
            </a:r>
            <a:r>
              <a:rPr lang="en-US" i="1" dirty="0" smtClean="0"/>
              <a:t>b need to be such that they will give units of force when multiplied </a:t>
            </a:r>
            <a:r>
              <a:rPr lang="en-US" i="1" dirty="0" smtClean="0"/>
              <a:t>by </a:t>
            </a:r>
            <a:r>
              <a:rPr lang="en-US" dirty="0" smtClean="0"/>
              <a:t>units </a:t>
            </a:r>
            <a:r>
              <a:rPr lang="en-US" dirty="0" smtClean="0"/>
              <a:t>of velocity.</a:t>
            </a: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64" y="1168718"/>
            <a:ext cx="8399271" cy="80021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mass oscillating on a spring in the presence of a drag force</a:t>
            </a:r>
            <a:r>
              <a:rPr lang="en-US" dirty="0" smtClean="0"/>
              <a:t>. With </a:t>
            </a:r>
            <a:r>
              <a:rPr lang="en-US" dirty="0" smtClean="0"/>
              <a:t>the drag included, Newton’s second law is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800600"/>
            <a:ext cx="65341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bject 7"/>
          <p:cNvSpPr/>
          <p:nvPr/>
        </p:nvSpPr>
        <p:spPr>
          <a:xfrm>
            <a:off x="1905000" y="2286000"/>
            <a:ext cx="4388052" cy="2306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5867400"/>
            <a:ext cx="1731162" cy="478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42418"/>
            <a:ext cx="3747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Damped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0" y="685800"/>
            <a:ext cx="7599680" cy="478425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20065" marR="3403600">
              <a:lnSpc>
                <a:spcPct val="95000"/>
              </a:lnSpc>
              <a:spcBef>
                <a:spcPts val="75"/>
              </a:spcBef>
            </a:pPr>
            <a:r>
              <a:rPr lang="en-US" sz="2600" dirty="0" smtClean="0">
                <a:latin typeface="Arial"/>
                <a:cs typeface="Arial"/>
              </a:rPr>
              <a:t>T</a:t>
            </a:r>
            <a:r>
              <a:rPr sz="2600" smtClean="0">
                <a:latin typeface="Arial"/>
                <a:cs typeface="Arial"/>
              </a:rPr>
              <a:t>he  </a:t>
            </a:r>
            <a:r>
              <a:rPr sz="2600">
                <a:latin typeface="Arial"/>
                <a:cs typeface="Arial"/>
              </a:rPr>
              <a:t>solution</a:t>
            </a:r>
            <a:r>
              <a:rPr sz="2600" spc="-15">
                <a:latin typeface="Arial"/>
                <a:cs typeface="Arial"/>
              </a:rPr>
              <a:t> </a:t>
            </a:r>
            <a:r>
              <a:rPr lang="en-US" sz="2600" spc="-5" dirty="0" smtClean="0">
                <a:latin typeface="Arial"/>
                <a:cs typeface="Arial"/>
              </a:rPr>
              <a:t>of this second order differential equation is 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525145" marR="3957954">
              <a:lnSpc>
                <a:spcPts val="2960"/>
              </a:lnSpc>
            </a:pPr>
            <a:endParaRPr lang="en-US" sz="2600" dirty="0" smtClean="0">
              <a:latin typeface="Arial"/>
              <a:cs typeface="Arial"/>
            </a:endParaRPr>
          </a:p>
          <a:p>
            <a:pPr marL="525145" marR="3957954">
              <a:lnSpc>
                <a:spcPts val="2960"/>
              </a:lnSpc>
            </a:pPr>
            <a:endParaRPr lang="en-US" sz="2600" dirty="0" smtClean="0">
              <a:latin typeface="Arial"/>
              <a:cs typeface="Arial"/>
            </a:endParaRPr>
          </a:p>
          <a:p>
            <a:pPr marL="525145" marR="3957954">
              <a:lnSpc>
                <a:spcPts val="2960"/>
              </a:lnSpc>
            </a:pPr>
            <a:endParaRPr lang="en-US" sz="2600" dirty="0" smtClean="0">
              <a:latin typeface="Arial"/>
              <a:cs typeface="Arial"/>
            </a:endParaRPr>
          </a:p>
          <a:p>
            <a:pPr marL="525145" marR="3957954">
              <a:lnSpc>
                <a:spcPts val="2960"/>
              </a:lnSpc>
            </a:pPr>
            <a:r>
              <a:rPr sz="2600" smtClean="0">
                <a:latin typeface="Arial"/>
                <a:cs typeface="Arial"/>
              </a:rPr>
              <a:t>where </a:t>
            </a:r>
            <a:r>
              <a:rPr sz="2600" dirty="0">
                <a:latin typeface="Arial"/>
                <a:cs typeface="Arial"/>
              </a:rPr>
              <a:t>the </a:t>
            </a:r>
            <a:r>
              <a:rPr sz="2600" spc="5" dirty="0">
                <a:latin typeface="Arial"/>
                <a:cs typeface="Arial"/>
              </a:rPr>
              <a:t>angular  </a:t>
            </a:r>
            <a:r>
              <a:rPr sz="2600" dirty="0">
                <a:latin typeface="Arial"/>
                <a:cs typeface="Arial"/>
              </a:rPr>
              <a:t>frequency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given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495300" marR="17780" indent="-457834">
              <a:lnSpc>
                <a:spcPts val="2950"/>
              </a:lnSpc>
              <a:spcBef>
                <a:spcPts val="5"/>
              </a:spcBef>
              <a:buClr>
                <a:srgbClr val="932F71"/>
              </a:buClr>
              <a:buFont typeface="Wingdings"/>
              <a:buChar char=""/>
              <a:tabLst>
                <a:tab pos="494665" algn="l"/>
                <a:tab pos="495300" algn="l"/>
                <a:tab pos="3121025" algn="l"/>
              </a:tabLst>
            </a:pPr>
            <a:r>
              <a:rPr sz="2600" smtClean="0">
                <a:latin typeface="Arial"/>
                <a:cs typeface="Arial"/>
              </a:rPr>
              <a:t>Here</a:t>
            </a:r>
            <a:r>
              <a:rPr lang="en-US" sz="2600" dirty="0" smtClean="0">
                <a:latin typeface="Arial"/>
                <a:cs typeface="Arial"/>
              </a:rPr>
              <a:t> </a:t>
            </a:r>
            <a:r>
              <a:rPr sz="2600" spc="-5" smtClean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the angular frequency of the  </a:t>
            </a:r>
            <a:r>
              <a:rPr sz="2600" spc="5" dirty="0">
                <a:latin typeface="Arial"/>
                <a:cs typeface="Arial"/>
              </a:rPr>
              <a:t>undamped </a:t>
            </a:r>
            <a:r>
              <a:rPr sz="2600" dirty="0">
                <a:latin typeface="Arial"/>
                <a:cs typeface="Arial"/>
              </a:rPr>
              <a:t>oscillator </a:t>
            </a:r>
            <a:r>
              <a:rPr sz="2600" spc="-5" dirty="0">
                <a:latin typeface="Arial"/>
                <a:cs typeface="Arial"/>
              </a:rPr>
              <a:t>(</a:t>
            </a:r>
            <a:r>
              <a:rPr sz="2600" i="1" spc="-5" dirty="0">
                <a:latin typeface="Times New Roman"/>
                <a:cs typeface="Times New Roman"/>
              </a:rPr>
              <a:t>b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).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1905000"/>
            <a:ext cx="5833890" cy="475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600" y="3276600"/>
            <a:ext cx="4035539" cy="871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590800"/>
            <a:ext cx="389237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6068"/>
            <a:ext cx="3747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Damped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833437"/>
            <a:ext cx="723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Position-versus-time graph for a damped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oscillator.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219200"/>
            <a:ext cx="5307303" cy="4930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33400" y="6096001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Notice that the term </a:t>
            </a:r>
            <a:r>
              <a:rPr lang="en-US" sz="2000" i="1" dirty="0" err="1" smtClean="0"/>
              <a:t>Ae</a:t>
            </a:r>
            <a:r>
              <a:rPr lang="en-US" sz="2000" i="1" baseline="30000" dirty="0" err="1" smtClean="0"/>
              <a:t>-bt</a:t>
            </a:r>
            <a:r>
              <a:rPr lang="en-US" sz="2000" i="1" baseline="30000" dirty="0" smtClean="0"/>
              <a:t>/2m</a:t>
            </a:r>
            <a:r>
              <a:rPr lang="en-US" sz="2000" i="1" dirty="0" smtClean="0"/>
              <a:t>, which is shown by the dashed line</a:t>
            </a:r>
            <a:endParaRPr lang="en-US" sz="20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6068"/>
            <a:ext cx="3747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Damped</a:t>
            </a:r>
            <a:r>
              <a:rPr spc="-90" dirty="0"/>
              <a:t> </a:t>
            </a:r>
            <a:r>
              <a:rPr spc="-5" dirty="0"/>
              <a:t>Oscillations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39" y="874839"/>
            <a:ext cx="7982584" cy="5309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7665" marR="43180" indent="-317500">
              <a:lnSpc>
                <a:spcPct val="100400"/>
              </a:lnSpc>
              <a:spcBef>
                <a:spcPts val="90"/>
              </a:spcBef>
              <a:buClr>
                <a:srgbClr val="932F71"/>
              </a:buClr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600" dirty="0">
                <a:latin typeface="Arial"/>
                <a:cs typeface="Arial"/>
              </a:rPr>
              <a:t>A </a:t>
            </a:r>
            <a:r>
              <a:rPr sz="2600" spc="5" dirty="0">
                <a:latin typeface="Arial"/>
                <a:cs typeface="Arial"/>
              </a:rPr>
              <a:t>damped </a:t>
            </a:r>
            <a:r>
              <a:rPr sz="2600" dirty="0">
                <a:latin typeface="Arial"/>
                <a:cs typeface="Arial"/>
              </a:rPr>
              <a:t>oscillator </a:t>
            </a:r>
            <a:r>
              <a:rPr sz="2600" spc="5" dirty="0">
                <a:latin typeface="Arial"/>
                <a:cs typeface="Arial"/>
              </a:rPr>
              <a:t>has </a:t>
            </a:r>
            <a:r>
              <a:rPr sz="2600" dirty="0">
                <a:latin typeface="Arial"/>
                <a:cs typeface="Arial"/>
              </a:rPr>
              <a:t>position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dirty="0">
                <a:latin typeface="Times New Roman"/>
                <a:cs typeface="Times New Roman"/>
              </a:rPr>
              <a:t>= </a:t>
            </a:r>
            <a:r>
              <a:rPr sz="2600" i="1" dirty="0">
                <a:latin typeface="Times New Roman"/>
                <a:cs typeface="Times New Roman"/>
              </a:rPr>
              <a:t>x</a:t>
            </a:r>
            <a:r>
              <a:rPr sz="2550" baseline="-21241" dirty="0">
                <a:latin typeface="Times New Roman"/>
                <a:cs typeface="Times New Roman"/>
              </a:rPr>
              <a:t>max</a:t>
            </a:r>
            <a:r>
              <a:rPr sz="2600" dirty="0">
                <a:latin typeface="Times New Roman"/>
                <a:cs typeface="Times New Roman"/>
              </a:rPr>
              <a:t>cos</a:t>
            </a:r>
            <a:r>
              <a:rPr sz="2600" dirty="0">
                <a:latin typeface="Arial"/>
                <a:cs typeface="Arial"/>
              </a:rPr>
              <a:t>(</a:t>
            </a:r>
            <a:r>
              <a:rPr sz="2600" i="1" dirty="0">
                <a:latin typeface="Times New Roman"/>
                <a:cs typeface="Times New Roman"/>
              </a:rPr>
              <a:t>ωt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240" dirty="0">
                <a:latin typeface="Times New Roman"/>
                <a:cs typeface="Times New Roman"/>
              </a:rPr>
              <a:t> </a:t>
            </a:r>
            <a:r>
              <a:rPr sz="2600" i="1" spc="-5" dirty="0">
                <a:latin typeface="Times New Roman"/>
                <a:cs typeface="Times New Roman"/>
              </a:rPr>
              <a:t>ϕ</a:t>
            </a:r>
            <a:r>
              <a:rPr sz="2550" spc="-7" baseline="-21241" dirty="0">
                <a:latin typeface="Times New Roman"/>
                <a:cs typeface="Times New Roman"/>
              </a:rPr>
              <a:t>0</a:t>
            </a:r>
            <a:r>
              <a:rPr sz="2600" spc="-5" dirty="0">
                <a:latin typeface="Arial"/>
                <a:cs typeface="Arial"/>
              </a:rPr>
              <a:t>),  </a:t>
            </a:r>
            <a:r>
              <a:rPr sz="2600" dirty="0">
                <a:latin typeface="Arial"/>
                <a:cs typeface="Arial"/>
              </a:rPr>
              <a:t>where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932F71"/>
              </a:buClr>
              <a:buFont typeface="Wingdings"/>
              <a:buChar char=""/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32F71"/>
              </a:buClr>
              <a:buFont typeface="Wingdings"/>
              <a:buChar char=""/>
            </a:pPr>
            <a:endParaRPr sz="2600">
              <a:latin typeface="Times New Roman"/>
              <a:cs typeface="Times New Roman"/>
            </a:endParaRPr>
          </a:p>
          <a:p>
            <a:pPr marL="368935" marR="3304540" indent="-317500">
              <a:lnSpc>
                <a:spcPct val="100000"/>
              </a:lnSpc>
              <a:buClr>
                <a:srgbClr val="932F71"/>
              </a:buClr>
              <a:buFont typeface="Wingdings"/>
              <a:buChar char=""/>
              <a:tabLst>
                <a:tab pos="368935" algn="l"/>
                <a:tab pos="369570" algn="l"/>
              </a:tabLst>
            </a:pPr>
            <a:r>
              <a:rPr sz="2600" dirty="0">
                <a:latin typeface="Arial"/>
                <a:cs typeface="Arial"/>
              </a:rPr>
              <a:t>This slowly changing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function  </a:t>
            </a:r>
            <a:r>
              <a:rPr sz="2600" i="1" spc="5" dirty="0">
                <a:latin typeface="Times New Roman"/>
                <a:cs typeface="Times New Roman"/>
              </a:rPr>
              <a:t>x</a:t>
            </a:r>
            <a:r>
              <a:rPr sz="2550" spc="7" baseline="-21241" dirty="0">
                <a:latin typeface="Times New Roman"/>
                <a:cs typeface="Times New Roman"/>
              </a:rPr>
              <a:t>max </a:t>
            </a:r>
            <a:r>
              <a:rPr sz="2600" dirty="0">
                <a:latin typeface="Arial"/>
                <a:cs typeface="Arial"/>
              </a:rPr>
              <a:t>provides a border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the  rapid oscillations, </a:t>
            </a:r>
            <a:r>
              <a:rPr sz="2600" spc="5" dirty="0">
                <a:latin typeface="Arial"/>
                <a:cs typeface="Arial"/>
              </a:rPr>
              <a:t>and </a:t>
            </a:r>
            <a:r>
              <a:rPr sz="2600" spc="-5" dirty="0">
                <a:latin typeface="Arial"/>
                <a:cs typeface="Arial"/>
              </a:rPr>
              <a:t>is  </a:t>
            </a:r>
            <a:r>
              <a:rPr sz="2600" dirty="0">
                <a:latin typeface="Arial"/>
                <a:cs typeface="Arial"/>
              </a:rPr>
              <a:t>called the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envelope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68935" marR="3858260" indent="-317500">
              <a:lnSpc>
                <a:spcPct val="99900"/>
              </a:lnSpc>
              <a:spcBef>
                <a:spcPts val="940"/>
              </a:spcBef>
              <a:buClr>
                <a:srgbClr val="932F71"/>
              </a:buClr>
              <a:buFont typeface="Wingdings"/>
              <a:buChar char=""/>
              <a:tabLst>
                <a:tab pos="368935" algn="l"/>
                <a:tab pos="36957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figure </a:t>
            </a:r>
            <a:r>
              <a:rPr sz="2600" spc="5" dirty="0">
                <a:latin typeface="Arial"/>
                <a:cs typeface="Arial"/>
              </a:rPr>
              <a:t>shows several  </a:t>
            </a:r>
            <a:r>
              <a:rPr sz="2600" dirty="0">
                <a:latin typeface="Arial"/>
                <a:cs typeface="Arial"/>
              </a:rPr>
              <a:t>oscillation </a:t>
            </a:r>
            <a:r>
              <a:rPr sz="2600" spc="5" dirty="0">
                <a:latin typeface="Arial"/>
                <a:cs typeface="Arial"/>
              </a:rPr>
              <a:t>envelopes,  </a:t>
            </a:r>
            <a:r>
              <a:rPr sz="2600" dirty="0">
                <a:latin typeface="Arial"/>
                <a:cs typeface="Arial"/>
              </a:rPr>
              <a:t>corresponding 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different  </a:t>
            </a:r>
            <a:r>
              <a:rPr sz="2600" dirty="0">
                <a:latin typeface="Arial"/>
                <a:cs typeface="Arial"/>
              </a:rPr>
              <a:t>values of the damping  constant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b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0521" y="1583343"/>
            <a:ext cx="2741874" cy="434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29" y="3068959"/>
            <a:ext cx="4042744" cy="330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6344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Driven Oscillations and</a:t>
            </a:r>
            <a:r>
              <a:rPr spc="-60" dirty="0"/>
              <a:t> </a:t>
            </a:r>
            <a:r>
              <a:rPr spc="-5" dirty="0"/>
              <a:t>Resonance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89" y="690626"/>
            <a:ext cx="8349615" cy="56413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86715" marR="106045" indent="-317500">
              <a:lnSpc>
                <a:spcPts val="3110"/>
              </a:lnSpc>
              <a:spcBef>
                <a:spcPts val="215"/>
              </a:spcBef>
              <a:buClr>
                <a:srgbClr val="932F71"/>
              </a:buClr>
              <a:buFont typeface="Wingdings"/>
              <a:buChar char=""/>
              <a:tabLst>
                <a:tab pos="386715" algn="l"/>
                <a:tab pos="387350" algn="l"/>
              </a:tabLst>
            </a:pPr>
            <a:r>
              <a:rPr sz="2600" dirty="0">
                <a:latin typeface="Arial"/>
                <a:cs typeface="Arial"/>
              </a:rPr>
              <a:t>Consider an oscillating system </a:t>
            </a:r>
            <a:r>
              <a:rPr sz="2600" spc="-5" dirty="0">
                <a:latin typeface="Arial"/>
                <a:cs typeface="Arial"/>
              </a:rPr>
              <a:t>that, </a:t>
            </a:r>
            <a:r>
              <a:rPr sz="2600" dirty="0">
                <a:latin typeface="Arial"/>
                <a:cs typeface="Arial"/>
              </a:rPr>
              <a:t>when </a:t>
            </a:r>
            <a:r>
              <a:rPr sz="2600" spc="-5" dirty="0">
                <a:latin typeface="Arial"/>
                <a:cs typeface="Arial"/>
              </a:rPr>
              <a:t>left to itself,  </a:t>
            </a:r>
            <a:r>
              <a:rPr sz="2600" dirty="0">
                <a:latin typeface="Arial"/>
                <a:cs typeface="Arial"/>
              </a:rPr>
              <a:t>oscillates at a </a:t>
            </a:r>
            <a:r>
              <a:rPr sz="2600" b="1" dirty="0">
                <a:latin typeface="Arial"/>
                <a:cs typeface="Arial"/>
              </a:rPr>
              <a:t>natural frequency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f</a:t>
            </a:r>
            <a:r>
              <a:rPr sz="2550" baseline="-21241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86715" indent="-317500">
              <a:lnSpc>
                <a:spcPts val="3115"/>
              </a:lnSpc>
              <a:spcBef>
                <a:spcPts val="845"/>
              </a:spcBef>
              <a:buClr>
                <a:srgbClr val="932F71"/>
              </a:buClr>
              <a:buFont typeface="Wingdings"/>
              <a:buChar char=""/>
              <a:tabLst>
                <a:tab pos="386715" algn="l"/>
                <a:tab pos="387350" algn="l"/>
              </a:tabLst>
            </a:pPr>
            <a:r>
              <a:rPr sz="2600" spc="5" dirty="0">
                <a:latin typeface="Arial"/>
                <a:cs typeface="Arial"/>
              </a:rPr>
              <a:t>Suppose </a:t>
            </a:r>
            <a:r>
              <a:rPr sz="2600" dirty="0">
                <a:latin typeface="Arial"/>
                <a:cs typeface="Arial"/>
              </a:rPr>
              <a:t>that </a:t>
            </a:r>
            <a:r>
              <a:rPr sz="2600" spc="-5" dirty="0">
                <a:latin typeface="Arial"/>
                <a:cs typeface="Arial"/>
              </a:rPr>
              <a:t>this </a:t>
            </a:r>
            <a:r>
              <a:rPr sz="2600" dirty="0">
                <a:latin typeface="Arial"/>
                <a:cs typeface="Arial"/>
              </a:rPr>
              <a:t>system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subjected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i="1" dirty="0">
                <a:latin typeface="Arial"/>
                <a:cs typeface="Arial"/>
              </a:rPr>
              <a:t>periodic</a:t>
            </a:r>
            <a:endParaRPr sz="2600">
              <a:latin typeface="Arial"/>
              <a:cs typeface="Arial"/>
            </a:endParaRPr>
          </a:p>
          <a:p>
            <a:pPr marL="386715">
              <a:lnSpc>
                <a:spcPts val="3115"/>
              </a:lnSpc>
            </a:pPr>
            <a:r>
              <a:rPr sz="2600" dirty="0">
                <a:latin typeface="Arial"/>
                <a:cs typeface="Arial"/>
              </a:rPr>
              <a:t>external force of </a:t>
            </a:r>
            <a:r>
              <a:rPr sz="2600" b="1" spc="-5" dirty="0">
                <a:latin typeface="Arial"/>
                <a:cs typeface="Arial"/>
              </a:rPr>
              <a:t>driving </a:t>
            </a:r>
            <a:r>
              <a:rPr sz="2600" b="1" dirty="0">
                <a:latin typeface="Arial"/>
                <a:cs typeface="Arial"/>
              </a:rPr>
              <a:t>frequency</a:t>
            </a:r>
            <a:r>
              <a:rPr sz="2600" b="1" spc="-50" dirty="0">
                <a:latin typeface="Arial"/>
                <a:cs typeface="Arial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spc="7" baseline="-21241" dirty="0">
                <a:latin typeface="Times New Roman"/>
                <a:cs typeface="Times New Roman"/>
              </a:rPr>
              <a:t>ext</a:t>
            </a:r>
            <a:r>
              <a:rPr sz="2600" spc="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86715" marR="30480" indent="-317500">
              <a:lnSpc>
                <a:spcPts val="3110"/>
              </a:lnSpc>
              <a:spcBef>
                <a:spcPts val="1055"/>
              </a:spcBef>
              <a:buClr>
                <a:srgbClr val="932F71"/>
              </a:buClr>
              <a:buFont typeface="Wingdings"/>
              <a:buChar char=""/>
              <a:tabLst>
                <a:tab pos="386715" algn="l"/>
                <a:tab pos="387350" algn="l"/>
                <a:tab pos="735965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dirty="0">
                <a:latin typeface="Arial"/>
                <a:cs typeface="Arial"/>
              </a:rPr>
              <a:t>amplitude of oscillations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dirty="0">
                <a:latin typeface="Arial"/>
                <a:cs typeface="Arial"/>
              </a:rPr>
              <a:t>generally </a:t>
            </a:r>
            <a:r>
              <a:rPr sz="2600" spc="5" dirty="0">
                <a:latin typeface="Arial"/>
                <a:cs typeface="Arial"/>
              </a:rPr>
              <a:t>not </a:t>
            </a:r>
            <a:r>
              <a:rPr sz="2600" dirty="0">
                <a:latin typeface="Arial"/>
                <a:cs typeface="Arial"/>
              </a:rPr>
              <a:t>very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high  </a:t>
            </a:r>
            <a:r>
              <a:rPr sz="2600" spc="-5" dirty="0">
                <a:latin typeface="Arial"/>
                <a:cs typeface="Arial"/>
              </a:rPr>
              <a:t>if	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spc="7" baseline="-21241" dirty="0">
                <a:latin typeface="Times New Roman"/>
                <a:cs typeface="Times New Roman"/>
              </a:rPr>
              <a:t>ext </a:t>
            </a:r>
            <a:r>
              <a:rPr sz="2600" spc="-10" dirty="0">
                <a:latin typeface="Arial"/>
                <a:cs typeface="Arial"/>
              </a:rPr>
              <a:t>differs </a:t>
            </a:r>
            <a:r>
              <a:rPr sz="2600" dirty="0">
                <a:latin typeface="Arial"/>
                <a:cs typeface="Arial"/>
              </a:rPr>
              <a:t>much </a:t>
            </a:r>
            <a:r>
              <a:rPr sz="2600" spc="-5" dirty="0">
                <a:latin typeface="Arial"/>
                <a:cs typeface="Arial"/>
              </a:rPr>
              <a:t>from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i="1" dirty="0">
                <a:latin typeface="Times New Roman"/>
                <a:cs typeface="Times New Roman"/>
              </a:rPr>
              <a:t>f</a:t>
            </a:r>
            <a:r>
              <a:rPr sz="2550" baseline="-21241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354330" marR="3470275" indent="-316865">
              <a:lnSpc>
                <a:spcPct val="100200"/>
              </a:lnSpc>
              <a:spcBef>
                <a:spcPts val="740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dirty="0">
                <a:latin typeface="Arial"/>
                <a:cs typeface="Arial"/>
              </a:rPr>
              <a:t>As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550" spc="7" baseline="-21241" dirty="0">
                <a:latin typeface="Times New Roman"/>
                <a:cs typeface="Times New Roman"/>
              </a:rPr>
              <a:t>ext </a:t>
            </a:r>
            <a:r>
              <a:rPr sz="2600" dirty="0">
                <a:latin typeface="Arial"/>
                <a:cs typeface="Arial"/>
              </a:rPr>
              <a:t>gets closer </a:t>
            </a:r>
            <a:r>
              <a:rPr sz="2600" spc="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closer </a:t>
            </a:r>
            <a:r>
              <a:rPr sz="2600" spc="-5" dirty="0">
                <a:latin typeface="Arial"/>
                <a:cs typeface="Arial"/>
              </a:rPr>
              <a:t>to  </a:t>
            </a:r>
            <a:r>
              <a:rPr sz="2600" i="1" dirty="0">
                <a:latin typeface="Times New Roman"/>
                <a:cs typeface="Times New Roman"/>
              </a:rPr>
              <a:t>f</a:t>
            </a:r>
            <a:r>
              <a:rPr sz="2550" baseline="-21241" dirty="0">
                <a:latin typeface="Times New Roman"/>
                <a:cs typeface="Times New Roman"/>
              </a:rPr>
              <a:t>0</a:t>
            </a:r>
            <a:r>
              <a:rPr sz="2600" dirty="0">
                <a:latin typeface="Arial"/>
                <a:cs typeface="Arial"/>
              </a:rPr>
              <a:t>, the amplitude of the  oscillation rises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dramatically.</a:t>
            </a:r>
            <a:endParaRPr sz="2600">
              <a:latin typeface="Arial"/>
              <a:cs typeface="Arial"/>
            </a:endParaRPr>
          </a:p>
          <a:p>
            <a:pPr marL="354965" marR="3556000" indent="-317500">
              <a:lnSpc>
                <a:spcPct val="100000"/>
              </a:lnSpc>
              <a:spcBef>
                <a:spcPts val="935"/>
              </a:spcBef>
              <a:buClr>
                <a:srgbClr val="932F71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dirty="0">
                <a:latin typeface="Arial"/>
                <a:cs typeface="Arial"/>
              </a:rPr>
              <a:t>A singer or musical</a:t>
            </a:r>
            <a:r>
              <a:rPr sz="2600" spc="-2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instrument  </a:t>
            </a:r>
            <a:r>
              <a:rPr sz="2600" spc="5" dirty="0">
                <a:latin typeface="Arial"/>
                <a:cs typeface="Arial"/>
              </a:rPr>
              <a:t>can </a:t>
            </a:r>
            <a:r>
              <a:rPr sz="2600" dirty="0">
                <a:latin typeface="Arial"/>
                <a:cs typeface="Arial"/>
              </a:rPr>
              <a:t>shatter a crystal goblet </a:t>
            </a:r>
            <a:r>
              <a:rPr sz="2600" spc="5" dirty="0">
                <a:latin typeface="Arial"/>
                <a:cs typeface="Arial"/>
              </a:rPr>
              <a:t>by  </a:t>
            </a:r>
            <a:r>
              <a:rPr sz="2600" dirty="0">
                <a:latin typeface="Arial"/>
                <a:cs typeface="Arial"/>
              </a:rPr>
              <a:t>matching the </a:t>
            </a:r>
            <a:r>
              <a:rPr sz="2600" spc="-5" dirty="0">
                <a:latin typeface="Arial"/>
                <a:cs typeface="Arial"/>
              </a:rPr>
              <a:t>goblet’s </a:t>
            </a:r>
            <a:r>
              <a:rPr sz="2600" dirty="0">
                <a:latin typeface="Arial"/>
                <a:cs typeface="Arial"/>
              </a:rPr>
              <a:t>natural  oscillation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frequency.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91137" y="3429736"/>
            <a:ext cx="3717068" cy="2987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86</a:t>
            </a:fld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51943"/>
            <a:ext cx="6344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Driven Oscillations and</a:t>
            </a:r>
            <a:r>
              <a:rPr spc="-60" dirty="0"/>
              <a:t> </a:t>
            </a:r>
            <a:r>
              <a:rPr spc="-5" dirty="0"/>
              <a:t>Resonance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39" y="1547875"/>
            <a:ext cx="3633470" cy="301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Clr>
                <a:srgbClr val="932F71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response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curve  </a:t>
            </a:r>
            <a:r>
              <a:rPr sz="2800" spc="-5" dirty="0">
                <a:latin typeface="Arial"/>
                <a:cs typeface="Arial"/>
              </a:rPr>
              <a:t>shows </a:t>
            </a:r>
            <a:r>
              <a:rPr sz="2800" dirty="0">
                <a:latin typeface="Arial"/>
                <a:cs typeface="Arial"/>
              </a:rPr>
              <a:t>the  amplitude of </a:t>
            </a:r>
            <a:r>
              <a:rPr sz="2800" spc="-5" dirty="0">
                <a:latin typeface="Arial"/>
                <a:cs typeface="Arial"/>
              </a:rPr>
              <a:t>a  </a:t>
            </a:r>
            <a:r>
              <a:rPr sz="2800" dirty="0">
                <a:latin typeface="Arial"/>
                <a:cs typeface="Arial"/>
              </a:rPr>
              <a:t>driven oscillator at  frequencies near </a:t>
            </a:r>
            <a:r>
              <a:rPr sz="2800" spc="-5" dirty="0">
                <a:latin typeface="Arial"/>
                <a:cs typeface="Arial"/>
              </a:rPr>
              <a:t>its  </a:t>
            </a:r>
            <a:r>
              <a:rPr sz="2800" dirty="0">
                <a:latin typeface="Arial"/>
                <a:cs typeface="Arial"/>
              </a:rPr>
              <a:t>natural frequency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ts val="3350"/>
              </a:lnSpc>
            </a:pPr>
            <a:r>
              <a:rPr sz="2800" spc="-5" dirty="0">
                <a:latin typeface="Times New Roman"/>
                <a:cs typeface="Times New Roman"/>
              </a:rPr>
              <a:t>2.0 </a:t>
            </a:r>
            <a:r>
              <a:rPr sz="2800" spc="-10" dirty="0">
                <a:latin typeface="Times New Roman"/>
                <a:cs typeface="Times New Roman"/>
              </a:rPr>
              <a:t>Hz</a:t>
            </a:r>
            <a:r>
              <a:rPr sz="2800" spc="-1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0550" y="1967090"/>
            <a:ext cx="4682559" cy="3093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87</a:t>
            </a:fld>
            <a:endParaRPr spc="-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5593"/>
            <a:ext cx="6344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Driven Oscillations and</a:t>
            </a:r>
            <a:r>
              <a:rPr spc="-60" dirty="0"/>
              <a:t> </a:t>
            </a:r>
            <a:r>
              <a:rPr spc="-5" dirty="0"/>
              <a:t>Resonance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39" y="1574863"/>
            <a:ext cx="4077970" cy="3354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marR="653415" indent="-317500">
              <a:lnSpc>
                <a:spcPct val="100000"/>
              </a:lnSpc>
              <a:spcBef>
                <a:spcPts val="10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</a:t>
            </a:r>
            <a:r>
              <a:rPr sz="2600" spc="-5" dirty="0">
                <a:latin typeface="Arial"/>
                <a:cs typeface="Arial"/>
              </a:rPr>
              <a:t>figure </a:t>
            </a:r>
            <a:r>
              <a:rPr sz="2600" spc="5" dirty="0">
                <a:latin typeface="Arial"/>
                <a:cs typeface="Arial"/>
              </a:rPr>
              <a:t>shows </a:t>
            </a:r>
            <a:r>
              <a:rPr sz="2600" dirty="0">
                <a:latin typeface="Arial"/>
                <a:cs typeface="Arial"/>
              </a:rPr>
              <a:t>the  same oscillator </a:t>
            </a:r>
            <a:r>
              <a:rPr sz="2600" spc="-5" dirty="0">
                <a:latin typeface="Arial"/>
                <a:cs typeface="Arial"/>
              </a:rPr>
              <a:t>with  </a:t>
            </a:r>
            <a:r>
              <a:rPr sz="2600" dirty="0">
                <a:latin typeface="Arial"/>
                <a:cs typeface="Arial"/>
              </a:rPr>
              <a:t>three </a:t>
            </a:r>
            <a:r>
              <a:rPr sz="2600" spc="-5" dirty="0">
                <a:latin typeface="Arial"/>
                <a:cs typeface="Arial"/>
              </a:rPr>
              <a:t>different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values</a:t>
            </a:r>
            <a:endParaRPr sz="2600">
              <a:latin typeface="Arial"/>
              <a:cs typeface="Arial"/>
            </a:endParaRPr>
          </a:p>
          <a:p>
            <a:pPr marL="329565">
              <a:lnSpc>
                <a:spcPts val="3120"/>
              </a:lnSpc>
            </a:pPr>
            <a:r>
              <a:rPr sz="2600" dirty="0">
                <a:latin typeface="Arial"/>
                <a:cs typeface="Arial"/>
              </a:rPr>
              <a:t>of the damping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constant.</a:t>
            </a:r>
            <a:endParaRPr sz="2600">
              <a:latin typeface="Arial"/>
              <a:cs typeface="Arial"/>
            </a:endParaRPr>
          </a:p>
          <a:p>
            <a:pPr marL="329565" marR="5080" indent="-317500">
              <a:lnSpc>
                <a:spcPct val="100000"/>
              </a:lnSpc>
              <a:spcBef>
                <a:spcPts val="1245"/>
              </a:spcBef>
              <a:buClr>
                <a:srgbClr val="932F71"/>
              </a:buClr>
              <a:buFont typeface="Wingdings"/>
              <a:buChar char=""/>
              <a:tabLst>
                <a:tab pos="329565" algn="l"/>
                <a:tab pos="330200" algn="l"/>
              </a:tabLst>
            </a:pPr>
            <a:r>
              <a:rPr sz="2600" spc="5" dirty="0">
                <a:latin typeface="Arial"/>
                <a:cs typeface="Arial"/>
              </a:rPr>
              <a:t>The resonance</a:t>
            </a:r>
            <a:r>
              <a:rPr sz="2600" spc="-1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amplitude  </a:t>
            </a:r>
            <a:r>
              <a:rPr sz="2600" spc="5" dirty="0">
                <a:latin typeface="Arial"/>
                <a:cs typeface="Arial"/>
              </a:rPr>
              <a:t>becomes </a:t>
            </a:r>
            <a:r>
              <a:rPr sz="2600" dirty="0">
                <a:latin typeface="Arial"/>
                <a:cs typeface="Arial"/>
              </a:rPr>
              <a:t>higher </a:t>
            </a:r>
            <a:r>
              <a:rPr sz="2600" spc="5" dirty="0">
                <a:latin typeface="Arial"/>
                <a:cs typeface="Arial"/>
              </a:rPr>
              <a:t>and  </a:t>
            </a:r>
            <a:r>
              <a:rPr sz="2600" dirty="0">
                <a:latin typeface="Arial"/>
                <a:cs typeface="Arial"/>
              </a:rPr>
              <a:t>narrower as the damping  constant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decreases.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24553" y="1464760"/>
            <a:ext cx="4414646" cy="3926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88</a:t>
            </a:fld>
            <a:endParaRPr spc="-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295" y="1230503"/>
            <a:ext cx="8755380" cy="370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graph shows how three oscillators respond as the frequency  of a driving force is varied.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each oscillator is started and then  left alone, which will oscillate for the longest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762000" indent="-521970">
              <a:lnSpc>
                <a:spcPct val="100000"/>
              </a:lnSpc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 red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55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 blue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55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 green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60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They all oscillate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the same length of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4000" y="4073336"/>
            <a:ext cx="4816474" cy="2426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89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15.1: Motion of an object attached to a spring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Hooke’s Law states </a:t>
            </a:r>
            <a:r>
              <a:rPr lang="en-US" altLang="en-US" sz="2800" i="1" dirty="0" smtClean="0"/>
              <a:t>F</a:t>
            </a:r>
            <a:r>
              <a:rPr lang="en-US" altLang="en-US" sz="2800" i="1" baseline="-25000" dirty="0" smtClean="0"/>
              <a:t>s</a:t>
            </a:r>
            <a:r>
              <a:rPr lang="en-US" altLang="en-US" sz="2800" dirty="0" smtClean="0"/>
              <a:t> = - </a:t>
            </a:r>
            <a:r>
              <a:rPr lang="en-US" altLang="en-US" sz="2800" i="1" dirty="0" err="1" smtClean="0"/>
              <a:t>kx</a:t>
            </a:r>
            <a:endParaRPr lang="en-US" altLang="en-US" sz="2800" i="1" dirty="0" smtClean="0"/>
          </a:p>
          <a:p>
            <a:pPr lvl="1" eaLnBrk="1" hangingPunct="1"/>
            <a:r>
              <a:rPr lang="en-US" altLang="en-US" i="1" dirty="0" smtClean="0"/>
              <a:t>F</a:t>
            </a:r>
            <a:r>
              <a:rPr lang="en-US" altLang="en-US" i="1" baseline="-25000" dirty="0" smtClean="0"/>
              <a:t>s</a:t>
            </a:r>
            <a:r>
              <a:rPr lang="en-US" altLang="en-US" dirty="0" smtClean="0"/>
              <a:t> is the restoring force</a:t>
            </a:r>
          </a:p>
          <a:p>
            <a:pPr lvl="2" eaLnBrk="1" hangingPunct="1"/>
            <a:r>
              <a:rPr lang="en-US" altLang="en-US" dirty="0" smtClean="0"/>
              <a:t>It is always directed toward the equilibrium position</a:t>
            </a:r>
          </a:p>
          <a:p>
            <a:pPr lvl="2" eaLnBrk="1" hangingPunct="1"/>
            <a:r>
              <a:rPr lang="en-US" altLang="en-US" dirty="0" smtClean="0"/>
              <a:t>Therefore, it is always opposite the displacement from equilibrium</a:t>
            </a:r>
          </a:p>
          <a:p>
            <a:pPr lvl="1" eaLnBrk="1" hangingPunct="1"/>
            <a:r>
              <a:rPr lang="en-US" altLang="en-US" i="1" dirty="0" smtClean="0"/>
              <a:t>k</a:t>
            </a:r>
            <a:r>
              <a:rPr lang="en-US" altLang="en-US" dirty="0" smtClean="0"/>
              <a:t> is the force (spring) constant</a:t>
            </a:r>
          </a:p>
          <a:p>
            <a:pPr lvl="1" eaLnBrk="1" hangingPunct="1"/>
            <a:r>
              <a:rPr lang="en-US" altLang="en-US" i="1" dirty="0" smtClean="0"/>
              <a:t>x</a:t>
            </a:r>
            <a:r>
              <a:rPr lang="en-US" altLang="en-US" dirty="0" smtClean="0"/>
              <a:t> is the displacement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95" y="46386"/>
            <a:ext cx="3341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QuickCheck</a:t>
            </a:r>
            <a:r>
              <a:rPr spc="-80" dirty="0"/>
              <a:t> </a:t>
            </a:r>
            <a:r>
              <a:rPr spc="-10" dirty="0"/>
              <a:t>15.15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295" y="1230503"/>
            <a:ext cx="8755380" cy="370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graph shows how three oscillators respond as the frequency  of a driving force is varied.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each oscillator is started and then  left alone, which will oscillate for the longest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762000" indent="-521970">
              <a:lnSpc>
                <a:spcPct val="100000"/>
              </a:lnSpc>
              <a:buAutoNum type="alphaUcPeriod"/>
              <a:tabLst>
                <a:tab pos="762000" algn="l"/>
                <a:tab pos="762635" algn="l"/>
              </a:tabLst>
            </a:pPr>
            <a:r>
              <a:rPr sz="2200" b="1" spc="-5" dirty="0">
                <a:latin typeface="Arial"/>
                <a:cs typeface="Arial"/>
              </a:rPr>
              <a:t>The red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55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 blue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55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 green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oscillator</a:t>
            </a:r>
            <a:endParaRPr sz="2200">
              <a:latin typeface="Arial"/>
              <a:cs typeface="Arial"/>
            </a:endParaRPr>
          </a:p>
          <a:p>
            <a:pPr marL="762000" indent="-521970">
              <a:lnSpc>
                <a:spcPct val="100000"/>
              </a:lnSpc>
              <a:spcBef>
                <a:spcPts val="1060"/>
              </a:spcBef>
              <a:buAutoNum type="alphaUcPeriod"/>
              <a:tabLst>
                <a:tab pos="762000" algn="l"/>
                <a:tab pos="762635" algn="l"/>
              </a:tabLst>
            </a:pPr>
            <a:r>
              <a:rPr sz="2200" spc="-5" dirty="0">
                <a:latin typeface="Arial"/>
                <a:cs typeface="Arial"/>
              </a:rPr>
              <a:t>They all oscillate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the same length of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4652" y="4029000"/>
            <a:ext cx="4907984" cy="249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00" y="2867025"/>
            <a:ext cx="403224" cy="371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4000" y="4006850"/>
            <a:ext cx="4816474" cy="2522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90</a:t>
            </a:fld>
            <a:endParaRPr spc="-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0982" y="3004693"/>
            <a:ext cx="5097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932F71"/>
                </a:solidFill>
              </a:rPr>
              <a:t>Chapter 15 Summary</a:t>
            </a:r>
            <a:r>
              <a:rPr spc="-90" dirty="0">
                <a:solidFill>
                  <a:srgbClr val="932F71"/>
                </a:solidFill>
              </a:rPr>
              <a:t> </a:t>
            </a:r>
            <a:r>
              <a:rPr spc="-10" dirty="0">
                <a:solidFill>
                  <a:srgbClr val="932F71"/>
                </a:solidFill>
              </a:rPr>
              <a:t>Slides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91</a:t>
            </a:fld>
            <a:endParaRPr spc="-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3340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General</a:t>
            </a:r>
            <a:r>
              <a:rPr spc="-90" dirty="0"/>
              <a:t> </a:t>
            </a:r>
            <a:r>
              <a:rPr spc="-5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1619671" y="759531"/>
            <a:ext cx="5958229" cy="5629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92</a:t>
            </a:fld>
            <a:endParaRPr spc="-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33407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General</a:t>
            </a:r>
            <a:r>
              <a:rPr spc="-90" dirty="0"/>
              <a:t> </a:t>
            </a:r>
            <a:r>
              <a:rPr spc="-5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1935843" y="903547"/>
            <a:ext cx="5431528" cy="5629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93</a:t>
            </a:fld>
            <a:endParaRPr spc="-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3566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Important</a:t>
            </a:r>
            <a:r>
              <a:rPr spc="-95" dirty="0"/>
              <a:t> </a:t>
            </a:r>
            <a:r>
              <a:rPr spc="-5" dirty="0"/>
              <a:t>Concepts</a:t>
            </a:r>
          </a:p>
        </p:txBody>
      </p:sp>
      <p:sp>
        <p:nvSpPr>
          <p:cNvPr id="3" name="object 3"/>
          <p:cNvSpPr/>
          <p:nvPr/>
        </p:nvSpPr>
        <p:spPr>
          <a:xfrm>
            <a:off x="1541691" y="1863536"/>
            <a:ext cx="6024062" cy="3505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94</a:t>
            </a:fld>
            <a:endParaRPr spc="-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3566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Important</a:t>
            </a:r>
            <a:r>
              <a:rPr spc="-95" dirty="0"/>
              <a:t> </a:t>
            </a:r>
            <a:r>
              <a:rPr spc="-5" dirty="0"/>
              <a:t>Concepts</a:t>
            </a:r>
          </a:p>
        </p:txBody>
      </p:sp>
      <p:sp>
        <p:nvSpPr>
          <p:cNvPr id="3" name="object 3"/>
          <p:cNvSpPr/>
          <p:nvPr/>
        </p:nvSpPr>
        <p:spPr>
          <a:xfrm>
            <a:off x="1801191" y="1724050"/>
            <a:ext cx="5554979" cy="3670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95</a:t>
            </a:fld>
            <a:endParaRPr spc="-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2213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pp</a:t>
            </a:r>
            <a:r>
              <a:rPr spc="-5" dirty="0"/>
              <a:t>li</a:t>
            </a:r>
            <a:r>
              <a:rPr spc="5" dirty="0"/>
              <a:t>c</a:t>
            </a:r>
            <a:r>
              <a:rPr spc="-10" dirty="0"/>
              <a:t>a</a:t>
            </a:r>
            <a:r>
              <a:rPr spc="-5" dirty="0"/>
              <a:t>ti</a:t>
            </a:r>
            <a:r>
              <a:rPr spc="-10" dirty="0"/>
              <a:t>ons</a:t>
            </a:r>
          </a:p>
        </p:txBody>
      </p:sp>
      <p:sp>
        <p:nvSpPr>
          <p:cNvPr id="3" name="object 3"/>
          <p:cNvSpPr/>
          <p:nvPr/>
        </p:nvSpPr>
        <p:spPr>
          <a:xfrm>
            <a:off x="1541691" y="2278926"/>
            <a:ext cx="6024062" cy="2320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96</a:t>
            </a:fld>
            <a:endParaRPr spc="-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48768"/>
            <a:ext cx="2213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pp</a:t>
            </a:r>
            <a:r>
              <a:rPr spc="-5" dirty="0"/>
              <a:t>li</a:t>
            </a:r>
            <a:r>
              <a:rPr spc="5" dirty="0"/>
              <a:t>c</a:t>
            </a:r>
            <a:r>
              <a:rPr spc="-10" dirty="0"/>
              <a:t>a</a:t>
            </a:r>
            <a:r>
              <a:rPr spc="-5" dirty="0"/>
              <a:t>ti</a:t>
            </a:r>
            <a:r>
              <a:rPr spc="-10" dirty="0"/>
              <a:t>ons</a:t>
            </a:r>
          </a:p>
        </p:txBody>
      </p:sp>
      <p:sp>
        <p:nvSpPr>
          <p:cNvPr id="3" name="object 3"/>
          <p:cNvSpPr/>
          <p:nvPr/>
        </p:nvSpPr>
        <p:spPr>
          <a:xfrm>
            <a:off x="1965312" y="2221331"/>
            <a:ext cx="5423305" cy="230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 </a:t>
            </a:r>
            <a:r>
              <a:rPr spc="-5" dirty="0"/>
              <a:t>2017 </a:t>
            </a:r>
            <a:r>
              <a:rPr dirty="0"/>
              <a:t>Pearson Education,</a:t>
            </a:r>
            <a:r>
              <a:rPr spc="-125" dirty="0"/>
              <a:t> </a:t>
            </a:r>
            <a:r>
              <a:rPr dirty="0"/>
              <a:t>Inc.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Slide</a:t>
            </a:r>
            <a:r>
              <a:rPr spc="-55" dirty="0"/>
              <a:t> </a:t>
            </a:r>
            <a:r>
              <a:rPr spc="-5" dirty="0"/>
              <a:t>15-</a:t>
            </a:r>
            <a:fld id="{81D60167-4931-47E6-BA6A-407CBD079E47}" type="slidenum">
              <a:rPr spc="-5" dirty="0"/>
              <a:pPr marL="12700">
                <a:lnSpc>
                  <a:spcPts val="1425"/>
                </a:lnSpc>
              </a:pPr>
              <a:t>97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3448</Words>
  <Application>Microsoft Office PowerPoint</Application>
  <PresentationFormat>On-screen Show (4:3)</PresentationFormat>
  <Paragraphs>545</Paragraphs>
  <Slides>97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Office Theme</vt:lpstr>
      <vt:lpstr>Equation</vt:lpstr>
      <vt:lpstr>Oscillations</vt:lpstr>
      <vt:lpstr>Oscillations</vt:lpstr>
      <vt:lpstr>Slide 3</vt:lpstr>
      <vt:lpstr>Slide 4</vt:lpstr>
      <vt:lpstr>Chapter 15 Preview</vt:lpstr>
      <vt:lpstr>Slide 6</vt:lpstr>
      <vt:lpstr>Chapter 15 Preview</vt:lpstr>
      <vt:lpstr>    15.1:Motion of an object attached to a spring</vt:lpstr>
      <vt:lpstr>15.1: Motion of an object attached to a spring </vt:lpstr>
      <vt:lpstr>Acceleration</vt:lpstr>
      <vt:lpstr>Reading Question 15.1</vt:lpstr>
      <vt:lpstr>Oscillatory Motion</vt:lpstr>
      <vt:lpstr>Slide 13</vt:lpstr>
      <vt:lpstr>Slide 14</vt:lpstr>
      <vt:lpstr>Slide 15</vt:lpstr>
      <vt:lpstr>Simple Harmonic Motion</vt:lpstr>
      <vt:lpstr>Simple Harmonic Motion</vt:lpstr>
      <vt:lpstr>Simple Harmonic Motion</vt:lpstr>
      <vt:lpstr>A System in Simple Harmonic  Motion</vt:lpstr>
      <vt:lpstr>Example 15.1 A System in Simple Harmonic  Motion</vt:lpstr>
      <vt:lpstr>A System in Simple Harmonic  Motion</vt:lpstr>
      <vt:lpstr>Finding the Time</vt:lpstr>
      <vt:lpstr>Simple Harmonic Motion (Phase) Phase</vt:lpstr>
      <vt:lpstr>Simple Harmonic Motion, cont</vt:lpstr>
      <vt:lpstr>Simple Harmonic Motion Position, Velocity, Acceleration</vt:lpstr>
      <vt:lpstr>The Phase Constant</vt:lpstr>
      <vt:lpstr>The Phase Constant</vt:lpstr>
      <vt:lpstr>Example 15.3 Using the Initial Conditions</vt:lpstr>
      <vt:lpstr>Example 15.3 Using the Initial Conditions</vt:lpstr>
      <vt:lpstr>Example 15.3 Using the Initial Conditions</vt:lpstr>
      <vt:lpstr>Example 15.3 Using the Initial Conditions</vt:lpstr>
      <vt:lpstr>QuickCheck 15.2</vt:lpstr>
      <vt:lpstr>QuickCheck 15.2</vt:lpstr>
      <vt:lpstr>QuickCheck 15.3</vt:lpstr>
      <vt:lpstr>QuickCheck 15.3</vt:lpstr>
      <vt:lpstr>Slide 36</vt:lpstr>
      <vt:lpstr>QuickCheck 15.4</vt:lpstr>
      <vt:lpstr>Energy in Simple Harmonic Motion</vt:lpstr>
      <vt:lpstr>Energy in Simple Harmonic Motion</vt:lpstr>
      <vt:lpstr>QuickCheck 15.5</vt:lpstr>
      <vt:lpstr>QuickCheck 15.5</vt:lpstr>
      <vt:lpstr>Frequency of Simple Harmonic Motion</vt:lpstr>
      <vt:lpstr>QuickCheck 15.6</vt:lpstr>
      <vt:lpstr>QuickCheck 15.6</vt:lpstr>
      <vt:lpstr>QuickCheck 15.7</vt:lpstr>
      <vt:lpstr>QuickCheck 15.7</vt:lpstr>
      <vt:lpstr>QuickCheck 15.8</vt:lpstr>
      <vt:lpstr>QuickCheck 15.8</vt:lpstr>
      <vt:lpstr>Example 15.4 Using Conservation of Energy</vt:lpstr>
      <vt:lpstr>Example 15.4 Using Conservation of Energy</vt:lpstr>
      <vt:lpstr>Example 15.4 Using Conservation of Energy</vt:lpstr>
      <vt:lpstr>Simple Harmonic Motion Motion Diagram</vt:lpstr>
      <vt:lpstr>Acceleration in Simple Harmonic Motion</vt:lpstr>
      <vt:lpstr>Dynamics of Simple Harmonic Motion</vt:lpstr>
      <vt:lpstr>QuickCheck 15.9</vt:lpstr>
      <vt:lpstr>QuickCheck 15.9</vt:lpstr>
      <vt:lpstr>QuickCheck 15.10</vt:lpstr>
      <vt:lpstr>QuickCheck 15.10</vt:lpstr>
      <vt:lpstr>Vertical Oscillations</vt:lpstr>
      <vt:lpstr>Example 15.6 Bungee Oscillations</vt:lpstr>
      <vt:lpstr>Example 15.6 Bungee Oscillations</vt:lpstr>
      <vt:lpstr>Example 15.6 Bungee Oscillations</vt:lpstr>
      <vt:lpstr>QuickCheck 15.11</vt:lpstr>
      <vt:lpstr>QuickCheck 15.11</vt:lpstr>
      <vt:lpstr>The Simple Pendulum</vt:lpstr>
      <vt:lpstr>The Simple Pendulum</vt:lpstr>
      <vt:lpstr>Example 15.7 The Maximum Angle of a Pendulum</vt:lpstr>
      <vt:lpstr>Example 15.7 The Maximum Angle of a Pendulum</vt:lpstr>
      <vt:lpstr>QuickCheck 15.12</vt:lpstr>
      <vt:lpstr>QuickCheck 15.12</vt:lpstr>
      <vt:lpstr>QuickCheck 15.13</vt:lpstr>
      <vt:lpstr>QuickCheck 15.13</vt:lpstr>
      <vt:lpstr>The Simple-Harmonic-Motion Model</vt:lpstr>
      <vt:lpstr>Example 15.9 A Swinging Leg as a Pendulum</vt:lpstr>
      <vt:lpstr>Example 15.9 A Swinging Leg as a Pendulum</vt:lpstr>
      <vt:lpstr>Example 15.9 A Swinging Leg as a Pendulum</vt:lpstr>
      <vt:lpstr>QuickCheck 15.14</vt:lpstr>
      <vt:lpstr>QuickCheck 15.14</vt:lpstr>
      <vt:lpstr>Damped Oscillations</vt:lpstr>
      <vt:lpstr>Damped Oscillations</vt:lpstr>
      <vt:lpstr>Damping constant b</vt:lpstr>
      <vt:lpstr>Slide 82</vt:lpstr>
      <vt:lpstr>Damped Oscillations</vt:lpstr>
      <vt:lpstr>Damped Oscillations</vt:lpstr>
      <vt:lpstr>Damped Oscillations</vt:lpstr>
      <vt:lpstr>Driven Oscillations and Resonance</vt:lpstr>
      <vt:lpstr>Driven Oscillations and Resonance</vt:lpstr>
      <vt:lpstr>Driven Oscillations and Resonance</vt:lpstr>
      <vt:lpstr>QuickCheck 15.15</vt:lpstr>
      <vt:lpstr>QuickCheck 15.15</vt:lpstr>
      <vt:lpstr>Chapter 15 Summary Slides</vt:lpstr>
      <vt:lpstr>General Principles</vt:lpstr>
      <vt:lpstr>General Principles</vt:lpstr>
      <vt:lpstr>Important Concepts</vt:lpstr>
      <vt:lpstr>Important Concepts</vt:lpstr>
      <vt:lpstr>Applications</vt:lpstr>
      <vt:lpstr>Applications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System 103</dc:creator>
  <cp:lastModifiedBy>Administrator</cp:lastModifiedBy>
  <cp:revision>41</cp:revision>
  <dcterms:created xsi:type="dcterms:W3CDTF">2019-09-26T06:25:31Z</dcterms:created>
  <dcterms:modified xsi:type="dcterms:W3CDTF">2019-10-01T09:53:46Z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2016-12-04T00:00:00Z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2019-09-26T00:00:00Z</vt:filetime>
  </property>
</Properties>
</file>